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6" r:id="rId1"/>
    <p:sldMasterId id="2147483876" r:id="rId2"/>
    <p:sldMasterId id="2147483730" r:id="rId3"/>
    <p:sldMasterId id="2147484247" r:id="rId4"/>
    <p:sldMasterId id="2147484317" r:id="rId5"/>
  </p:sldMasterIdLst>
  <p:notesMasterIdLst>
    <p:notesMasterId r:id="rId78"/>
  </p:notesMasterIdLst>
  <p:handoutMasterIdLst>
    <p:handoutMasterId r:id="rId79"/>
  </p:handoutMasterIdLst>
  <p:sldIdLst>
    <p:sldId id="3635" r:id="rId6"/>
    <p:sldId id="3636" r:id="rId7"/>
    <p:sldId id="3730" r:id="rId8"/>
    <p:sldId id="3731" r:id="rId9"/>
    <p:sldId id="509" r:id="rId10"/>
    <p:sldId id="3732" r:id="rId11"/>
    <p:sldId id="3724" r:id="rId12"/>
    <p:sldId id="485" r:id="rId13"/>
    <p:sldId id="486" r:id="rId14"/>
    <p:sldId id="487" r:id="rId15"/>
    <p:sldId id="488" r:id="rId16"/>
    <p:sldId id="3725" r:id="rId17"/>
    <p:sldId id="3719" r:id="rId18"/>
    <p:sldId id="3720" r:id="rId19"/>
    <p:sldId id="3721" r:id="rId20"/>
    <p:sldId id="3723" r:id="rId21"/>
    <p:sldId id="3726" r:id="rId22"/>
    <p:sldId id="3727" r:id="rId23"/>
    <p:sldId id="3717" r:id="rId24"/>
    <p:sldId id="3713" r:id="rId25"/>
    <p:sldId id="3734" r:id="rId26"/>
    <p:sldId id="3733" r:id="rId27"/>
    <p:sldId id="3714" r:id="rId28"/>
    <p:sldId id="528" r:id="rId29"/>
    <p:sldId id="3666" r:id="rId30"/>
    <p:sldId id="3729" r:id="rId31"/>
    <p:sldId id="3728" r:id="rId32"/>
    <p:sldId id="3711" r:id="rId33"/>
    <p:sldId id="3668" r:id="rId34"/>
    <p:sldId id="1680" r:id="rId35"/>
    <p:sldId id="1670" r:id="rId36"/>
    <p:sldId id="1683" r:id="rId37"/>
    <p:sldId id="1682" r:id="rId38"/>
    <p:sldId id="3710" r:id="rId39"/>
    <p:sldId id="3672" r:id="rId40"/>
    <p:sldId id="3694" r:id="rId41"/>
    <p:sldId id="3693" r:id="rId42"/>
    <p:sldId id="3692" r:id="rId43"/>
    <p:sldId id="3708" r:id="rId44"/>
    <p:sldId id="3707" r:id="rId45"/>
    <p:sldId id="3706" r:id="rId46"/>
    <p:sldId id="3705" r:id="rId47"/>
    <p:sldId id="3703" r:id="rId48"/>
    <p:sldId id="3704" r:id="rId49"/>
    <p:sldId id="3702" r:id="rId50"/>
    <p:sldId id="3701" r:id="rId51"/>
    <p:sldId id="3700" r:id="rId52"/>
    <p:sldId id="3699" r:id="rId53"/>
    <p:sldId id="3698" r:id="rId54"/>
    <p:sldId id="3697" r:id="rId55"/>
    <p:sldId id="3696" r:id="rId56"/>
    <p:sldId id="3695" r:id="rId57"/>
    <p:sldId id="3670" r:id="rId58"/>
    <p:sldId id="3675" r:id="rId59"/>
    <p:sldId id="3674" r:id="rId60"/>
    <p:sldId id="3709" r:id="rId61"/>
    <p:sldId id="3673" r:id="rId62"/>
    <p:sldId id="3678" r:id="rId63"/>
    <p:sldId id="3677" r:id="rId64"/>
    <p:sldId id="3688" r:id="rId65"/>
    <p:sldId id="3689" r:id="rId66"/>
    <p:sldId id="3676" r:id="rId67"/>
    <p:sldId id="3681" r:id="rId68"/>
    <p:sldId id="3690" r:id="rId69"/>
    <p:sldId id="3679" r:id="rId70"/>
    <p:sldId id="3684" r:id="rId71"/>
    <p:sldId id="3683" r:id="rId72"/>
    <p:sldId id="3691" r:id="rId73"/>
    <p:sldId id="3682" r:id="rId74"/>
    <p:sldId id="3687" r:id="rId75"/>
    <p:sldId id="3685" r:id="rId76"/>
    <p:sldId id="3663"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9933FF"/>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8B440D-95F7-4AF1-80EF-0A9FA17B26D4}" v="411" dt="2022-12-28T20:16:11.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08" autoAdjust="0"/>
    <p:restoredTop sz="74694" autoAdjust="0"/>
  </p:normalViewPr>
  <p:slideViewPr>
    <p:cSldViewPr snapToGrid="0">
      <p:cViewPr varScale="1">
        <p:scale>
          <a:sx n="83" d="100"/>
          <a:sy n="83" d="100"/>
        </p:scale>
        <p:origin x="484"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presProps" Target="presProps.xml"/><Relationship Id="rId85"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dirty="0"/>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dirty="0"/>
            <a:t>Persisted </a:t>
          </a:r>
          <a:r>
            <a:rPr lang="en-US" dirty="0" err="1"/>
            <a:t>Volum</a:t>
          </a:r>
          <a:r>
            <a:rPr lang="en-US" dirty="0"/>
            <a:t>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dirty="0"/>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dirty="0"/>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Persisted </a:t>
          </a:r>
          <a:r>
            <a:rPr lang="en-US" sz="1700" kern="1200" dirty="0" err="1"/>
            <a:t>Volum</a:t>
          </a:r>
          <a:r>
            <a:rPr lang="en-US" sz="1700" kern="1200" dirty="0"/>
            <a:t>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2/9/2023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a template for What The Hack lectures.</a:t>
            </a:r>
          </a:p>
          <a:p>
            <a:endParaRPr lang="en-US" dirty="0"/>
          </a:p>
          <a:p>
            <a:r>
              <a:rPr lang="en-US" dirty="0"/>
              <a:t>It is recommended that Coaches deliver mini-lectures ahead of each Challenge that set context for the challenge and introduce &amp; explain any key technologies.</a:t>
            </a:r>
          </a:p>
          <a:p>
            <a:endParaRPr lang="en-US" dirty="0"/>
          </a:p>
          <a:p>
            <a:r>
              <a:rPr lang="en-US" dirty="0"/>
              <a:t>At a minimum, it is handy to have a slide with the key goals of each challenge to display on the screen when running the hack in-person.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container (in the blue </a:t>
            </a:r>
            <a:r>
              <a:rPr lang="en-US" dirty="0" err="1"/>
              <a:t>blox</a:t>
            </a:r>
            <a:r>
              <a:rPr lang="en-US" dirty="0"/>
              <a:t>).</a:t>
            </a:r>
          </a:p>
          <a:p>
            <a:endParaRPr lang="en-US" dirty="0"/>
          </a:p>
          <a:p>
            <a:endParaRPr lang="en-US" dirty="0"/>
          </a:p>
          <a:p>
            <a:pPr marL="342900" indent="-228600">
              <a:lnSpc>
                <a:spcPct val="90000"/>
              </a:lnSpc>
              <a:spcAft>
                <a:spcPts val="600"/>
              </a:spcAft>
              <a:buFont typeface="Arial" panose="020B0604020202020204" pitchFamily="34" charset="0"/>
              <a:buChar char="•"/>
            </a:pPr>
            <a:r>
              <a:rPr lang="en-US" sz="1200" b="1" dirty="0">
                <a:latin typeface="Segoe UI" panose="020B0502040204020203" pitchFamily="34" charset="0"/>
                <a:cs typeface="Segoe UI" panose="020B0502040204020203" pitchFamily="34" charset="0"/>
              </a:rPr>
              <a:t>Containers are a method of operating system virtualization that allow you to run an application and its dependencies in resource-isolated processes</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A container allows you to package up an application and all of its dependencies (libraries, </a:t>
            </a:r>
            <a:r>
              <a:rPr lang="en-US" sz="1200" dirty="0" err="1"/>
              <a:t>etc</a:t>
            </a:r>
            <a:r>
              <a:rPr lang="en-US" sz="1200" dirty="0"/>
              <a:t>) into an IMAGE file.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Like a VM, the great thing about Containers are that they are PORTABLE.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Once you have a container image, you can deploy that container to any VM with the same container engine and it should “just work”. </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When you run a container, it starts up almost instantly.  Usually within seconds, not minutes.</a:t>
            </a:r>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lang="en-US" sz="1200" dirty="0"/>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1200" dirty="0"/>
              <a:t>This brings a lot of benefits… (next slide)</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Apps don’t step on each other (because they each have their own copy of any shared libraries)</a:t>
            </a:r>
          </a:p>
          <a:p>
            <a:pPr marL="171450" indent="-171450">
              <a:buFont typeface="Arial" panose="020B0604020202020204" pitchFamily="34" charset="0"/>
              <a:buChar char="•"/>
            </a:pPr>
            <a:r>
              <a:rPr lang="en-US" dirty="0"/>
              <a:t>Apps/containers can be updated independently of each other.</a:t>
            </a:r>
          </a:p>
          <a:p>
            <a:pPr marL="171450" indent="-171450">
              <a:buFont typeface="Arial" panose="020B0604020202020204" pitchFamily="34" charset="0"/>
              <a:buChar char="•"/>
            </a:pPr>
            <a:r>
              <a:rPr lang="en-US" dirty="0"/>
              <a:t>This allows us to slice up the OS and run multiple apps on a single VM!  Achieving better density and use of resources.</a:t>
            </a:r>
          </a:p>
          <a:p>
            <a:pPr marL="171450" indent="-171450">
              <a:buFont typeface="Arial" panose="020B0604020202020204" pitchFamily="34" charset="0"/>
              <a:buChar char="•"/>
            </a:pPr>
            <a:r>
              <a:rPr lang="en-US" dirty="0"/>
              <a:t>NOTE:</a:t>
            </a:r>
          </a:p>
          <a:p>
            <a:pPr marL="628650" lvl="1" indent="-171450">
              <a:buFont typeface="Arial" panose="020B0604020202020204" pitchFamily="34" charset="0"/>
              <a:buChar char="•"/>
            </a:pPr>
            <a:r>
              <a:rPr lang="en-US" dirty="0"/>
              <a:t>While apps won’t step on each other functionally, they CAN compete for resources within the VM (CPU/Memory)</a:t>
            </a:r>
          </a:p>
          <a:p>
            <a:pPr marL="171450" lvl="0" indent="-171450">
              <a:buFont typeface="Arial" panose="020B0604020202020204" pitchFamily="34" charset="0"/>
              <a:buChar char="•"/>
            </a:pPr>
            <a:r>
              <a:rPr lang="en-US" dirty="0"/>
              <a:t>Containers are OS-specific.  While portable, in general:</a:t>
            </a:r>
          </a:p>
          <a:p>
            <a:pPr marL="628650" lvl="1" indent="-171450">
              <a:buFont typeface="Arial" panose="020B0604020202020204" pitchFamily="34" charset="0"/>
              <a:buChar char="•"/>
            </a:pPr>
            <a:r>
              <a:rPr lang="en-US" dirty="0"/>
              <a:t>Windows containers can only run on Windows VMs</a:t>
            </a:r>
          </a:p>
          <a:p>
            <a:pPr marL="628650" lvl="1" indent="-171450">
              <a:buFont typeface="Arial" panose="020B0604020202020204" pitchFamily="34" charset="0"/>
              <a:buChar char="•"/>
            </a:pPr>
            <a:r>
              <a:rPr lang="en-US" dirty="0"/>
              <a:t>Linux containers can only run on Linux VMs*</a:t>
            </a:r>
          </a:p>
          <a:p>
            <a:pPr marL="1085850" lvl="2" indent="-171450">
              <a:buFont typeface="Arial" panose="020B0604020202020204" pitchFamily="34" charset="0"/>
              <a:buChar char="•"/>
            </a:pPr>
            <a:r>
              <a:rPr lang="en-US" dirty="0"/>
              <a:t>* - It IS technically possible to run Linux containers on Windows with developer tools, however, they are usually run on Linux VMs in production environments.</a:t>
            </a:r>
          </a:p>
          <a:p>
            <a:pPr marL="342900"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Every container has an isolated view and gets</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Own root directory</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eth0 network interface</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its own PID0</a:t>
            </a:r>
          </a:p>
          <a:p>
            <a:pPr marL="342900"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Kernel features to accomplish this:</a:t>
            </a:r>
          </a:p>
          <a:p>
            <a:pPr marL="800100" lvl="1" indent="-228600">
              <a:lnSpc>
                <a:spcPct val="90000"/>
              </a:lnSpc>
              <a:spcAft>
                <a:spcPts val="600"/>
              </a:spcAft>
              <a:buFont typeface="Arial" panose="020B0604020202020204" pitchFamily="34" charset="0"/>
              <a:buChar char="•"/>
            </a:pPr>
            <a:r>
              <a:rPr lang="en-US" sz="2000" dirty="0" err="1">
                <a:latin typeface="Segoe UI Light" charset="0"/>
                <a:ea typeface="Segoe UI Light" charset="0"/>
                <a:cs typeface="Segoe UI Light" charset="0"/>
              </a:rPr>
              <a:t>cgroups</a:t>
            </a:r>
            <a:r>
              <a:rPr lang="en-US" sz="2000" dirty="0">
                <a:latin typeface="Segoe UI Light" charset="0"/>
                <a:ea typeface="Segoe UI Light" charset="0"/>
                <a:cs typeface="Segoe UI Light" charset="0"/>
              </a:rPr>
              <a:t>: limiting what you can use</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namespaces: limiting what you can view</a:t>
            </a:r>
          </a:p>
          <a:p>
            <a:pPr marL="171450" lvl="0" indent="-171450">
              <a:buFont typeface="Arial" panose="020B0604020202020204" pitchFamily="34" charset="0"/>
              <a:buChar char="•"/>
            </a:pPr>
            <a:r>
              <a:rPr lang="en-US" dirty="0"/>
              <a:t>When running containers on a VM, you need to manually configure access to them with a tool like </a:t>
            </a:r>
            <a:r>
              <a:rPr lang="en-US" dirty="0" err="1"/>
              <a:t>HAProxy</a:t>
            </a:r>
            <a:r>
              <a:rPr lang="en-US" dirty="0"/>
              <a:t> or Nginx.</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894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065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31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8353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107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a container orchestrator.</a:t>
            </a:r>
          </a:p>
          <a:p>
            <a:endParaRPr lang="en-US" dirty="0"/>
          </a:p>
          <a:p>
            <a:r>
              <a:rPr lang="en-US" dirty="0"/>
              <a:t>There have been quite a few other container orchestrators on the market.</a:t>
            </a:r>
          </a:p>
          <a:p>
            <a:pPr marL="171450" indent="-171450">
              <a:buFont typeface="Arial" panose="020B0604020202020204" pitchFamily="34" charset="0"/>
              <a:buChar char="•"/>
            </a:pPr>
            <a:r>
              <a:rPr lang="en-US" dirty="0"/>
              <a:t>DC/OS/Mesosphere</a:t>
            </a:r>
          </a:p>
          <a:p>
            <a:pPr marL="171450" indent="-171450">
              <a:buFont typeface="Arial" panose="020B0604020202020204" pitchFamily="34" charset="0"/>
              <a:buChar char="•"/>
            </a:pPr>
            <a:r>
              <a:rPr lang="en-US" dirty="0"/>
              <a:t>Docker Swarm</a:t>
            </a:r>
          </a:p>
          <a:p>
            <a:pPr marL="171450" indent="-171450">
              <a:buFont typeface="Arial" panose="020B0604020202020204" pitchFamily="34" charset="0"/>
              <a:buChar char="•"/>
            </a:pPr>
            <a:r>
              <a:rPr lang="en-US" dirty="0"/>
              <a:t>Azure Service Fabric is a container orchestrator!</a:t>
            </a:r>
          </a:p>
          <a:p>
            <a:pPr marL="0" indent="0">
              <a:buFont typeface="Arial" panose="020B0604020202020204" pitchFamily="34" charset="0"/>
              <a:buNone/>
            </a:pPr>
            <a:endParaRPr lang="en-US" dirty="0"/>
          </a:p>
          <a:p>
            <a:r>
              <a:rPr lang="en-US" dirty="0"/>
              <a:t>K8S: This is the orchestrator we focus on and safe to say it is the de-facto standard for container orchestrators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Kubernetes control plane has historically been referred to as the “master” or “master node”.</a:t>
            </a:r>
          </a:p>
          <a:p>
            <a:endParaRPr lang="en-US" dirty="0"/>
          </a:p>
          <a:p>
            <a:r>
              <a:rPr lang="en-US" dirty="0"/>
              <a:t>You may see references to it in documentation this way.  </a:t>
            </a:r>
          </a:p>
          <a:p>
            <a:r>
              <a:rPr lang="en-US" dirty="0"/>
              <a:t>However, it is commonly referred to as the “Control Plane” lately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here on out, we shall use the Kubernetes vocabulary.</a:t>
            </a:r>
          </a:p>
          <a:p>
            <a:endParaRPr lang="en-US" dirty="0"/>
          </a:p>
          <a:p>
            <a:r>
              <a:rPr lang="en-US" dirty="0"/>
              <a:t>Node =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457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497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850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551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71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17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the only thing that run.</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26</a:t>
            </a:fld>
            <a:endParaRPr lang="en-US"/>
          </a:p>
        </p:txBody>
      </p:sp>
    </p:spTree>
    <p:extLst>
      <p:ext uri="{BB962C8B-B14F-4D97-AF65-F5344CB8AC3E}">
        <p14:creationId xmlns:p14="http://schemas.microsoft.com/office/powerpoint/2010/main" val="247773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K8S wraps container in a layer of metadata</a:t>
            </a:r>
          </a:p>
          <a:p>
            <a:r>
              <a:rPr lang="en-US" dirty="0"/>
              <a:t>A POD</a:t>
            </a:r>
          </a:p>
          <a:p>
            <a:endParaRPr lang="en-US" dirty="0"/>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27</a:t>
            </a:fld>
            <a:endParaRPr lang="en-US"/>
          </a:p>
        </p:txBody>
      </p:sp>
    </p:spTree>
    <p:extLst>
      <p:ext uri="{BB962C8B-B14F-4D97-AF65-F5344CB8AC3E}">
        <p14:creationId xmlns:p14="http://schemas.microsoft.com/office/powerpoint/2010/main" val="2300591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87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184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804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Preferred with Azure Monitor to get deeper integration </a:t>
            </a:r>
          </a:p>
        </p:txBody>
      </p:sp>
      <p:sp>
        <p:nvSpPr>
          <p:cNvPr id="4" name="Slide Number Placeholder 3"/>
          <p:cNvSpPr>
            <a:spLocks noGrp="1"/>
          </p:cNvSpPr>
          <p:nvPr>
            <p:ph type="sldNum" sz="quarter" idx="5"/>
          </p:nvPr>
        </p:nvSpPr>
        <p:spPr/>
        <p:txBody>
          <a:bodyPr/>
          <a:lstStyle/>
          <a:p>
            <a:fld id="{315375D1-61FB-3243-8074-59CD809395A7}" type="slidenum">
              <a:rPr lang="en-US" smtClean="0"/>
              <a:t>30</a:t>
            </a:fld>
            <a:endParaRPr lang="en-US"/>
          </a:p>
        </p:txBody>
      </p:sp>
    </p:spTree>
    <p:extLst>
      <p:ext uri="{BB962C8B-B14F-4D97-AF65-F5344CB8AC3E}">
        <p14:creationId xmlns:p14="http://schemas.microsoft.com/office/powerpoint/2010/main" val="1385590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use Arc for K8s to get the Azure monitoring integrated with ARO</a:t>
            </a:r>
          </a:p>
        </p:txBody>
      </p:sp>
      <p:sp>
        <p:nvSpPr>
          <p:cNvPr id="4" name="Slide Number Placeholder 3"/>
          <p:cNvSpPr>
            <a:spLocks noGrp="1"/>
          </p:cNvSpPr>
          <p:nvPr>
            <p:ph type="sldNum" sz="quarter" idx="5"/>
          </p:nvPr>
        </p:nvSpPr>
        <p:spPr/>
        <p:txBody>
          <a:bodyPr/>
          <a:lstStyle/>
          <a:p>
            <a:fld id="{315375D1-61FB-3243-8074-59CD809395A7}" type="slidenum">
              <a:rPr lang="en-US" smtClean="0"/>
              <a:t>31</a:t>
            </a:fld>
            <a:endParaRPr lang="en-US"/>
          </a:p>
        </p:txBody>
      </p:sp>
    </p:spTree>
    <p:extLst>
      <p:ext uri="{BB962C8B-B14F-4D97-AF65-F5344CB8AC3E}">
        <p14:creationId xmlns:p14="http://schemas.microsoft.com/office/powerpoint/2010/main" val="2779759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monitoring with OS using Prometheus </a:t>
            </a:r>
          </a:p>
        </p:txBody>
      </p:sp>
      <p:sp>
        <p:nvSpPr>
          <p:cNvPr id="4" name="Slide Number Placeholder 3"/>
          <p:cNvSpPr>
            <a:spLocks noGrp="1"/>
          </p:cNvSpPr>
          <p:nvPr>
            <p:ph type="sldNum" sz="quarter" idx="5"/>
          </p:nvPr>
        </p:nvSpPr>
        <p:spPr/>
        <p:txBody>
          <a:bodyPr/>
          <a:lstStyle/>
          <a:p>
            <a:fld id="{315375D1-61FB-3243-8074-59CD809395A7}" type="slidenum">
              <a:rPr lang="en-US" smtClean="0"/>
              <a:t>32</a:t>
            </a:fld>
            <a:endParaRPr lang="en-US"/>
          </a:p>
        </p:txBody>
      </p:sp>
    </p:spTree>
    <p:extLst>
      <p:ext uri="{BB962C8B-B14F-4D97-AF65-F5344CB8AC3E}">
        <p14:creationId xmlns:p14="http://schemas.microsoft.com/office/powerpoint/2010/main" val="641164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 insights and advanced customization features with </a:t>
            </a:r>
            <a:r>
              <a:rPr lang="en-US"/>
              <a:t>log analytics</a:t>
            </a:r>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33</a:t>
            </a:fld>
            <a:endParaRPr lang="en-US"/>
          </a:p>
        </p:txBody>
      </p:sp>
    </p:spTree>
    <p:extLst>
      <p:ext uri="{BB962C8B-B14F-4D97-AF65-F5344CB8AC3E}">
        <p14:creationId xmlns:p14="http://schemas.microsoft.com/office/powerpoint/2010/main" val="850822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794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956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2 clicks</a:t>
            </a:r>
          </a:p>
          <a:p>
            <a:pPr marL="228600" indent="-228600">
              <a:buAutoNum type="arabicPeriod"/>
            </a:pPr>
            <a:r>
              <a:rPr lang="en-US" dirty="0"/>
              <a:t>If pods dies, data dies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Pods only get ephemeral storage</a:t>
            </a:r>
          </a:p>
          <a:p>
            <a:pPr marL="228600" indent="-228600">
              <a:buAutoNum type="arabicPeriod"/>
            </a:pPr>
            <a:r>
              <a:rPr lang="en-US" dirty="0"/>
              <a:t>What happens if you need persistence across lifecycle</a:t>
            </a:r>
          </a:p>
          <a:p>
            <a:pPr marL="228600" indent="-228600">
              <a:buAutoNum type="arabicPeriod"/>
            </a:pPr>
            <a:r>
              <a:rPr lang="en-US" dirty="0"/>
              <a:t>VOLUMES!</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hostPath</a:t>
            </a:r>
            <a:r>
              <a:rPr lang="en-US" dirty="0"/>
              <a:t> = folder on node (single node testing only)</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Volumes = storage on cloud providers: </a:t>
            </a:r>
            <a:r>
              <a:rPr lang="en-US" dirty="0" err="1"/>
              <a:t>ie</a:t>
            </a:r>
            <a:r>
              <a:rPr lang="en-US" dirty="0"/>
              <a:t>: Blob</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37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618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44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r>
              <a:rPr lang="en-US" dirty="0"/>
              <a:t>Cluster of disks like we have a cluster of VMs.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236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988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will search for a PV that matches its needs.</a:t>
            </a:r>
          </a:p>
          <a:p>
            <a:endParaRPr lang="en-US" dirty="0"/>
          </a:p>
          <a:p>
            <a:r>
              <a:rPr lang="en-US" dirty="0"/>
              <a:t>It will remain in Pending state until it does.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744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8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suitable PV is found, the PVC is “Bound” to the PV</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31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184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 </a:t>
            </a:r>
          </a:p>
          <a:p>
            <a:endParaRPr lang="en-US" dirty="0"/>
          </a:p>
          <a:p>
            <a:r>
              <a:rPr lang="en-US" dirty="0"/>
              <a:t>Cluster admin set this when they set up the PV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26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make this more dynamic???</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05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storage classes.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59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create a PVC with a storage class, the SC will make sure to dynamically create the type of storage we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707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storage clusters that come with AKS and more can be created.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271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PV asks for a managed-premium disk it is provisioned automatically</a:t>
            </a:r>
          </a:p>
          <a:p>
            <a:r>
              <a:rPr lang="en-US" dirty="0"/>
              <a:t>Ops doesn’t need to be involved.</a:t>
            </a:r>
          </a:p>
          <a:p>
            <a:r>
              <a:rPr lang="en-US" dirty="0"/>
              <a:t>It will be the exact size asked for</a:t>
            </a:r>
          </a:p>
          <a:p>
            <a:r>
              <a:rPr lang="en-US" dirty="0"/>
              <a:t>The default </a:t>
            </a:r>
            <a:r>
              <a:rPr lang="en-US" dirty="0" err="1"/>
              <a:t>retainPolicy</a:t>
            </a:r>
            <a:r>
              <a:rPr lang="en-US"/>
              <a:t> is “DELETE”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54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633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774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30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Deployments are metadata that define how the pods and their containers will be hosted.</a:t>
            </a:r>
          </a:p>
          <a:p>
            <a:endParaRPr lang="en-US" dirty="0"/>
          </a:p>
          <a:p>
            <a:r>
              <a:rPr lang="en-US" dirty="0"/>
              <a:t>What is that metadata</a:t>
            </a:r>
          </a:p>
          <a:p>
            <a:pPr marL="228600" indent="-228600">
              <a:buAutoNum type="arabicPeriod"/>
            </a:pPr>
            <a:r>
              <a:rPr lang="en-US" dirty="0"/>
              <a:t>Image – link to the container registry &amp; container name</a:t>
            </a:r>
          </a:p>
          <a:p>
            <a:pPr marL="228600" indent="-228600">
              <a:buAutoNum type="arabicPeriod"/>
            </a:pPr>
            <a:r>
              <a:rPr lang="en-US" dirty="0"/>
              <a:t>Port – port number this pod should listen to traffic on</a:t>
            </a:r>
          </a:p>
          <a:p>
            <a:pPr marL="228600" indent="-228600">
              <a:buAutoNum type="arabicPeriod"/>
            </a:pPr>
            <a:r>
              <a:rPr lang="en-US" dirty="0"/>
              <a:t>Storage/resources</a:t>
            </a:r>
          </a:p>
          <a:p>
            <a:pPr marL="228600" indent="-228600">
              <a:buAutoNum type="arabicPeriod"/>
            </a:pPr>
            <a:r>
              <a:rPr lang="en-US" dirty="0"/>
              <a:t>Label=important    =&gt; Labels are the most important concept in Kubernetes. </a:t>
            </a:r>
          </a:p>
          <a:p>
            <a:pPr marL="685800" lvl="1" indent="-228600">
              <a:buAutoNum type="arabicPeriod"/>
            </a:pPr>
            <a:r>
              <a:rPr lang="en-US" dirty="0">
                <a:cs typeface="+mn-lt"/>
              </a:rPr>
              <a:t>An example is API=/sample/</a:t>
            </a:r>
            <a:r>
              <a:rPr lang="en-US" dirty="0" err="1">
                <a:cs typeface="+mn-lt"/>
              </a:rPr>
              <a:t>api</a:t>
            </a:r>
            <a:r>
              <a:rPr lang="en-US" dirty="0">
                <a:cs typeface="+mn-lt"/>
              </a:rPr>
              <a:t>. This would point the ratings-web to the backend API in its environment variables</a:t>
            </a:r>
            <a:br>
              <a:rPr lang="en-US" dirty="0">
                <a:cs typeface="+mn-lt"/>
              </a:rPr>
            </a:br>
            <a:br>
              <a:rPr lang="en-US" dirty="0">
                <a:cs typeface="+mn-lt"/>
              </a:rPr>
            </a:br>
            <a:r>
              <a:rPr lang="en-US" dirty="0"/>
              <a:t>Kubernetes keeps a database of all of the configuration information.  </a:t>
            </a:r>
            <a:br>
              <a:rPr lang="en-US" dirty="0">
                <a:cs typeface="+mn-lt"/>
              </a:rPr>
            </a:br>
            <a:r>
              <a:rPr lang="en-US" dirty="0"/>
              <a:t>The “label” you give to a Pod makes it possible for Kubernetes to keep track of all instances of that type of pod running in the cluster.</a:t>
            </a:r>
            <a:endParaRPr lang="en-US">
              <a:ea typeface="Calibri" panose="020F0502020204030204"/>
              <a:cs typeface="Calibri" panose="020F0502020204030204"/>
            </a:endParaRPr>
          </a:p>
          <a:p>
            <a:pPr marL="228600" indent="-228600">
              <a:buAutoNum type="arabicPeriod"/>
            </a:pPr>
            <a:endParaRPr lang="en-US" dirty="0"/>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9131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3366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433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388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3211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492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775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6034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OpenShift allows one to scale up/down the number of pods for each part of an application as needed. This can be accomplished via changing our </a:t>
            </a:r>
            <a:r>
              <a:rPr lang="en-US" dirty="0" err="1"/>
              <a:t>replicaset</a:t>
            </a:r>
            <a:r>
              <a:rPr lang="en-US" dirty="0"/>
              <a:t>/deployment definition (declarative), by the command line (imperative), or via the web UI (imperative). Here we show it by command line and what happens.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8469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5202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616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3610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163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355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8474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4570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reviewing what a Virtual Machine is…</a:t>
            </a:r>
          </a:p>
          <a:p>
            <a:endParaRPr lang="en-US" dirty="0"/>
          </a:p>
          <a:p>
            <a:r>
              <a:rPr lang="en-US" dirty="0"/>
              <a:t>We have a physical server which runs a Host OS (Linux or Windows)</a:t>
            </a:r>
          </a:p>
          <a:p>
            <a:r>
              <a:rPr lang="en-US" dirty="0"/>
              <a:t>The Host OS runs a Hypervisor (Hyper-V, VMWare, </a:t>
            </a:r>
            <a:r>
              <a:rPr lang="en-US" dirty="0" err="1"/>
              <a:t>etc</a:t>
            </a:r>
            <a:r>
              <a:rPr lang="en-US" dirty="0"/>
              <a:t>)</a:t>
            </a:r>
          </a:p>
          <a:p>
            <a:r>
              <a:rPr lang="en-US" dirty="0"/>
              <a:t>The Hypervisor can then run one or more Virtual Machines.</a:t>
            </a:r>
          </a:p>
          <a:p>
            <a:endParaRPr lang="en-US" dirty="0"/>
          </a:p>
          <a:p>
            <a:r>
              <a:rPr lang="en-US" dirty="0"/>
              <a:t>A Virtual Machine (the yellow box) is given an isolated &amp; allocated set of resources from the underlying physical server (CPU, Memory, Storage)</a:t>
            </a:r>
          </a:p>
          <a:p>
            <a:endParaRPr lang="en-US" dirty="0"/>
          </a:p>
          <a:p>
            <a:r>
              <a:rPr lang="en-US" dirty="0"/>
              <a:t>The Virtual Machine runs a “Guest OS” (Windows or Linux)</a:t>
            </a:r>
          </a:p>
          <a:p>
            <a:r>
              <a:rPr lang="en-US" dirty="0"/>
              <a:t>The VM can then have software installed on to it.</a:t>
            </a:r>
          </a:p>
          <a:p>
            <a:endParaRPr lang="en-US" dirty="0"/>
          </a:p>
          <a:p>
            <a:r>
              <a:rPr lang="en-US" dirty="0"/>
              <a:t>The VM is stored as an IMAGE file, which can then be transferred and run on any other physical server with the same hypervisor.</a:t>
            </a:r>
          </a:p>
          <a:p>
            <a:r>
              <a:rPr lang="en-US" dirty="0"/>
              <a:t>In Azure, image files are called VHDs.  In AWS they are called AMIs.  </a:t>
            </a:r>
          </a:p>
          <a:p>
            <a:endParaRPr lang="en-US" dirty="0"/>
          </a:p>
          <a:p>
            <a:r>
              <a:rPr lang="en-US" dirty="0"/>
              <a:t>VM Characteristics:</a:t>
            </a:r>
          </a:p>
          <a:p>
            <a:pPr marL="171450" indent="-171450">
              <a:buFont typeface="Arial" panose="020B0604020202020204" pitchFamily="34" charset="0"/>
              <a:buChar char="•"/>
            </a:pPr>
            <a:r>
              <a:rPr lang="en-US" dirty="0"/>
              <a:t>VMs are portable.</a:t>
            </a:r>
          </a:p>
          <a:p>
            <a:pPr marL="171450" indent="-171450">
              <a:buFont typeface="Arial" panose="020B0604020202020204" pitchFamily="34" charset="0"/>
              <a:buChar char="•"/>
            </a:pPr>
            <a:r>
              <a:rPr lang="en-US" dirty="0"/>
              <a:t>Multiple VMs running on the same physical servers enable organizations to achieve greater density and use of those physical resources.</a:t>
            </a:r>
          </a:p>
          <a:p>
            <a:pPr marL="171450" indent="-171450">
              <a:buFont typeface="Arial" panose="020B0604020202020204" pitchFamily="34" charset="0"/>
              <a:buChar char="•"/>
            </a:pPr>
            <a:r>
              <a:rPr lang="en-US" dirty="0"/>
              <a:t>VMs are the “unit of deployment” which enabled Cloud Computing to be possible.</a:t>
            </a:r>
          </a:p>
          <a:p>
            <a:pPr marL="171450" indent="-171450">
              <a:buFont typeface="Arial" panose="020B0604020202020204" pitchFamily="34" charset="0"/>
              <a:buChar char="•"/>
            </a:pPr>
            <a:r>
              <a:rPr lang="en-US" dirty="0"/>
              <a:t>VMs take multiple minutes to deploy and start up</a:t>
            </a:r>
          </a:p>
          <a:p>
            <a:pPr marL="0" indent="0">
              <a:buFont typeface="Arial" panose="020B0604020202020204" pitchFamily="34" charset="0"/>
              <a:buNone/>
            </a:pPr>
            <a:endParaRPr lang="en-US" dirty="0"/>
          </a:p>
          <a:p>
            <a:r>
              <a:rPr lang="en-US" dirty="0"/>
              <a:t>Typically, VMs are dedicated to having a single app.</a:t>
            </a:r>
          </a:p>
          <a:p>
            <a:r>
              <a:rPr lang="en-US" dirty="0"/>
              <a:t>This is to avoid functional conflicts that happen between apps.</a:t>
            </a:r>
          </a:p>
          <a:p>
            <a:endParaRPr lang="en-US" dirty="0"/>
          </a:p>
          <a:p>
            <a:r>
              <a:rPr lang="en-US" dirty="0"/>
              <a:t>For example: </a:t>
            </a:r>
          </a:p>
          <a:p>
            <a:endParaRPr lang="en-US" dirty="0"/>
          </a:p>
          <a:p>
            <a:r>
              <a:rPr lang="en-US" dirty="0"/>
              <a:t>If App A &amp; App B are deployed onto the same VM and use a shared library, if one app updates the shared library, it could cause the other app to fail.</a:t>
            </a:r>
            <a:br>
              <a:rPr lang="en-US" dirty="0"/>
            </a:br>
            <a:br>
              <a:rPr lang="en-US" dirty="0"/>
            </a:br>
            <a:r>
              <a:rPr lang="en-US" dirty="0"/>
              <a:t>Let’s take a look at containers and the benefits they bring to the table…</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we have a single VM with a Guest OS on it.</a:t>
            </a:r>
          </a:p>
          <a:p>
            <a:endParaRPr lang="en-US" dirty="0"/>
          </a:p>
          <a:p>
            <a:r>
              <a:rPr lang="en-US" dirty="0"/>
              <a:t>We add a “container engine”.</a:t>
            </a:r>
          </a:p>
          <a:p>
            <a:endParaRPr lang="en-US" dirty="0"/>
          </a:p>
          <a:p>
            <a:r>
              <a:rPr lang="en-US" dirty="0"/>
              <a:t>The container engine acts similar to a hypervisor within the OS, except instead of VMs, it lets us run containers.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7.png"/><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5861" y="29565"/>
            <a:ext cx="11258725" cy="1325563"/>
          </a:xfrm>
        </p:spPr>
        <p:txBody>
          <a:bodyPr>
            <a:normAutofit/>
          </a:bodyPr>
          <a:lstStyle>
            <a:lvl1pPr>
              <a:defRPr sz="5400">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38200" y="1426129"/>
            <a:ext cx="10515600" cy="48320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2/9/2023</a:t>
            </a:fld>
            <a:endParaRPr lang="en-US" dirty="0"/>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48436" y="1685557"/>
            <a:ext cx="10515600" cy="4566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dirty="0"/>
              <a:t>Click to add sub-title</a:t>
            </a:r>
          </a:p>
        </p:txBody>
      </p:sp>
    </p:spTree>
    <p:extLst>
      <p:ext uri="{BB962C8B-B14F-4D97-AF65-F5344CB8AC3E}">
        <p14:creationId xmlns:p14="http://schemas.microsoft.com/office/powerpoint/2010/main" val="17942830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ub-Title and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dirty="0"/>
              <a:t>Click to add sub-title</a:t>
            </a:r>
          </a:p>
        </p:txBody>
      </p:sp>
    </p:spTree>
    <p:extLst>
      <p:ext uri="{BB962C8B-B14F-4D97-AF65-F5344CB8AC3E}">
        <p14:creationId xmlns:p14="http://schemas.microsoft.com/office/powerpoint/2010/main" val="274440276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317852"/>
            <a:ext cx="10515600" cy="2132919"/>
          </a:xfrm>
        </p:spPr>
        <p:txBody>
          <a:bodyPr anchor="b" anchorCtr="1">
            <a:normAutofit/>
          </a:bodyPr>
          <a:lstStyle>
            <a:lvl1pPr>
              <a:defRPr sz="66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hasCustomPrompt="1"/>
          </p:nvPr>
        </p:nvSpPr>
        <p:spPr>
          <a:xfrm>
            <a:off x="831850" y="3450771"/>
            <a:ext cx="10515600" cy="1500187"/>
          </a:xfrm>
        </p:spPr>
        <p:txBody>
          <a:bodyPr anchor="t" anchorCtr="1">
            <a:normAutofit/>
          </a:bodyPr>
          <a:lstStyle>
            <a:lvl1pPr marL="0" indent="0">
              <a:buNone/>
              <a:defRPr sz="4400">
                <a:solidFill>
                  <a:srgbClr val="9966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8" name="Picture 7" descr="Text&#10;&#10;Description automatically generated with medium confidence">
            <a:extLst>
              <a:ext uri="{FF2B5EF4-FFF2-40B4-BE49-F238E27FC236}">
                <a16:creationId xmlns:a16="http://schemas.microsoft.com/office/drawing/2014/main" id="{A35AF375-9C2D-49F8-461B-264347C90D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66549" y="-360558"/>
            <a:ext cx="4173794" cy="1964246"/>
          </a:xfrm>
          <a:prstGeom prst="rect">
            <a:avLst/>
          </a:prstGeom>
        </p:spPr>
      </p:pic>
    </p:spTree>
    <p:extLst>
      <p:ext uri="{BB962C8B-B14F-4D97-AF65-F5344CB8AC3E}">
        <p14:creationId xmlns:p14="http://schemas.microsoft.com/office/powerpoint/2010/main" val="1174373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a:xfrm>
            <a:off x="838200" y="4398"/>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rgbClr val="002060"/>
                </a:solidFill>
              </a:defRPr>
            </a:lvl1pPr>
          </a:lstStyle>
          <a:p>
            <a:r>
              <a:rPr lang="en-US" dirty="0"/>
              <a:t>Section title</a:t>
            </a:r>
          </a:p>
        </p:txBody>
      </p:sp>
    </p:spTree>
    <p:extLst>
      <p:ext uri="{BB962C8B-B14F-4D97-AF65-F5344CB8AC3E}">
        <p14:creationId xmlns:p14="http://schemas.microsoft.com/office/powerpoint/2010/main" val="272050414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36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0715998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2/9/2023</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920668732"/>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2069843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27439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5676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05041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208384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683280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31014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577694"/>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614862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75730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17437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2/9/2023</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09/02/2023</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2062162"/>
            <a:ext cx="9144000" cy="1856695"/>
          </a:xfrm>
        </p:spPr>
        <p:txBody>
          <a:bodyPr anchor="b" anchorCtr="1">
            <a:normAutofit/>
          </a:bodyPr>
          <a:lstStyle>
            <a:lvl1pPr algn="ctr">
              <a:defRPr sz="5400">
                <a:solidFill>
                  <a:srgbClr val="9966FF"/>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918857"/>
            <a:ext cx="9144000" cy="1655762"/>
          </a:xfrm>
        </p:spPr>
        <p:txBody>
          <a:bodyPr>
            <a:normAutofit/>
          </a:bodyPr>
          <a:lstStyle>
            <a:lvl1pPr marL="0" indent="0" algn="ctr">
              <a:buNone/>
              <a:defRPr sz="3200" b="1">
                <a:solidFill>
                  <a:srgbClr val="FFC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10" name="Picture 9" descr="Text&#10;&#10;Description automatically generated">
            <a:extLst>
              <a:ext uri="{FF2B5EF4-FFF2-40B4-BE49-F238E27FC236}">
                <a16:creationId xmlns:a16="http://schemas.microsoft.com/office/drawing/2014/main" id="{7D08AF1E-B0D5-63DF-0F2D-FD629FBF12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2610" y="23813"/>
            <a:ext cx="8586780" cy="2227730"/>
          </a:xfrm>
          <a:prstGeom prst="rect">
            <a:avLst/>
          </a:prstGeom>
        </p:spPr>
      </p:pic>
      <p:sp>
        <p:nvSpPr>
          <p:cNvPr id="11" name="TextBox 10">
            <a:extLst>
              <a:ext uri="{FF2B5EF4-FFF2-40B4-BE49-F238E27FC236}">
                <a16:creationId xmlns:a16="http://schemas.microsoft.com/office/drawing/2014/main" id="{8546358A-FFF7-5AD1-79D7-CD5BFC6B9788}"/>
              </a:ext>
            </a:extLst>
          </p:cNvPr>
          <p:cNvSpPr txBox="1"/>
          <p:nvPr userDrawn="1"/>
        </p:nvSpPr>
        <p:spPr>
          <a:xfrm>
            <a:off x="11752976" y="653502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996240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image" Target="../media/image4.png"/><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theme" Target="../theme/theme3.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image" Target="../media/image12.png"/><Relationship Id="rId8"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image" Target="../media/image21.emf"/><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theme" Target="../theme/theme4.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image" Target="../media/image25.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theme" Target="../theme/theme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4017" r:id="rId12"/>
    <p:sldLayoutId id="2147484018" r:id="rId13"/>
    <p:sldLayoutId id="2147484019" r:id="rId14"/>
    <p:sldLayoutId id="2147484332" r:id="rId15"/>
    <p:sldLayoutId id="214748433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2/9/2023</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pic>
        <p:nvPicPr>
          <p:cNvPr id="8" name="Picture 7" descr="Text&#10;&#10;Description automatically generated">
            <a:extLst>
              <a:ext uri="{FF2B5EF4-FFF2-40B4-BE49-F238E27FC236}">
                <a16:creationId xmlns:a16="http://schemas.microsoft.com/office/drawing/2014/main" id="{301A8B75-9CB5-C41B-C7DE-8AF28044702A}"/>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10935552" y="5741630"/>
            <a:ext cx="1293696" cy="1292499"/>
          </a:xfrm>
          <a:prstGeom prst="rect">
            <a:avLst/>
          </a:prstGeom>
        </p:spPr>
      </p:pic>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020" r:id="rId3"/>
    <p:sldLayoutId id="2147484073"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 id="2147484328" r:id="rId13"/>
    <p:sldLayoutId id="2147484329" r:id="rId14"/>
    <p:sldLayoutId id="2147484330" r:id="rId15"/>
    <p:sldLayoutId id="2147484021" r:id="rId16"/>
    <p:sldLayoutId id="2147484023" r:id="rId17"/>
    <p:sldLayoutId id="2147484026" r:id="rId18"/>
    <p:sldLayoutId id="2147484060" r:id="rId19"/>
    <p:sldLayoutId id="2147484070" r:id="rId20"/>
    <p:sldLayoutId id="2147484077" r:id="rId21"/>
    <p:sldLayoutId id="2147484079" r:id="rId22"/>
    <p:sldLayoutId id="2147484080" r:id="rId23"/>
    <p:sldLayoutId id="2147484084" r:id="rId24"/>
  </p:sldLayoutIdLst>
  <p:txStyles>
    <p:titleStyle>
      <a:lvl1pPr algn="l" defTabSz="914400" rtl="0" eaLnBrk="1" latinLnBrk="0" hangingPunct="1">
        <a:lnSpc>
          <a:spcPct val="90000"/>
        </a:lnSpc>
        <a:spcBef>
          <a:spcPct val="0"/>
        </a:spcBef>
        <a:buNone/>
        <a:defRPr sz="54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0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microsoft.com/office/2007/relationships/hdphoto" Target="../media/hdphoto3.wdp"/><Relationship Id="rId2" Type="http://schemas.openxmlformats.org/officeDocument/2006/relationships/notesSlide" Target="../notesSlides/notesSlide36.xml"/><Relationship Id="rId1" Type="http://schemas.openxmlformats.org/officeDocument/2006/relationships/slideLayout" Target="../slideLayouts/slideLayout63.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2.wdp"/><Relationship Id="rId9"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microsoft.com/office/2007/relationships/hdphoto" Target="../media/hdphoto3.wdp"/><Relationship Id="rId5" Type="http://schemas.openxmlformats.org/officeDocument/2006/relationships/diagramQuickStyle" Target="../diagrams/quickStyle1.xml"/><Relationship Id="rId10" Type="http://schemas.openxmlformats.org/officeDocument/2006/relationships/image" Target="../media/image50.png"/><Relationship Id="rId4" Type="http://schemas.openxmlformats.org/officeDocument/2006/relationships/diagramLayout" Target="../diagrams/layout1.xml"/><Relationship Id="rId9" Type="http://schemas.microsoft.com/office/2007/relationships/hdphoto" Target="../media/hdphoto2.wdp"/></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63.xml"/><Relationship Id="rId6" Type="http://schemas.openxmlformats.org/officeDocument/2006/relationships/diagramColors" Target="../diagrams/colors2.xml"/><Relationship Id="rId11" Type="http://schemas.openxmlformats.org/officeDocument/2006/relationships/image" Target="../media/image53.png"/><Relationship Id="rId5" Type="http://schemas.openxmlformats.org/officeDocument/2006/relationships/diagramQuickStyle" Target="../diagrams/quickStyle2.xml"/><Relationship Id="rId10" Type="http://schemas.openxmlformats.org/officeDocument/2006/relationships/image" Target="../media/image52.png"/><Relationship Id="rId4" Type="http://schemas.openxmlformats.org/officeDocument/2006/relationships/diagramLayout" Target="../diagrams/layout2.xml"/><Relationship Id="rId9"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63.xml"/><Relationship Id="rId5" Type="http://schemas.openxmlformats.org/officeDocument/2006/relationships/image" Target="../media/image29.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63.xml"/><Relationship Id="rId5" Type="http://schemas.openxmlformats.org/officeDocument/2006/relationships/image" Target="../media/image2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3.xml"/><Relationship Id="rId6" Type="http://schemas.openxmlformats.org/officeDocument/2006/relationships/image" Target="../media/image29.png"/><Relationship Id="rId5" Type="http://schemas.openxmlformats.org/officeDocument/2006/relationships/image" Target="../media/image60.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3.xml"/><Relationship Id="rId5" Type="http://schemas.openxmlformats.org/officeDocument/2006/relationships/image" Target="../media/image29.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63.xml"/><Relationship Id="rId5" Type="http://schemas.openxmlformats.org/officeDocument/2006/relationships/image" Target="../media/image29.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29.png"/><Relationship Id="rId7"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8" Type="http://schemas.openxmlformats.org/officeDocument/2006/relationships/hyperlink" Target="https://marketplace.visualstudio.com/items?itemName=ms-azuretools.vscode-bicep"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ps?view=azps-6.4.0" TargetMode="External"/><Relationship Id="rId10" Type="http://schemas.openxmlformats.org/officeDocument/2006/relationships/image" Target="../media/image29.png"/><Relationship Id="rId4" Type="http://schemas.openxmlformats.org/officeDocument/2006/relationships/hyperlink" Target="https://docs.microsoft.com/en-us/cli/azure/install-azure-cli" TargetMode="External"/><Relationship Id="rId9" Type="http://schemas.openxmlformats.org/officeDocument/2006/relationships/hyperlink" Target="https://docs.microsoft.com/en-us/azure/openshift/tutorial-connect-cluster#install-the-openshift-cli"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72.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7508"/>
          </a:xfrm>
        </p:spPr>
        <p:txBody>
          <a:bodyPr/>
          <a:lstStyle/>
          <a:p>
            <a:pPr algn="ctr"/>
            <a:r>
              <a:rPr lang="en-US" sz="7050" dirty="0">
                <a:ln w="3175">
                  <a:noFill/>
                </a:ln>
                <a:solidFill>
                  <a:srgbClr val="9966FF"/>
                </a:solidFill>
                <a:latin typeface="Segoe UI"/>
                <a:ea typeface="+mn-ea"/>
                <a:cs typeface="Segoe UI"/>
              </a:rPr>
              <a:t>Intro To Azure RedHat OpenShift</a:t>
            </a:r>
            <a:endParaRPr lang="en-US" dirty="0">
              <a:ln w="3175">
                <a:noFill/>
              </a:ln>
              <a:solidFill>
                <a:srgbClr val="9966FF"/>
              </a:solidFill>
              <a:latin typeface="Segoe UI" panose="020B0502040204020203" pitchFamily="34" charset="0"/>
              <a:ea typeface="+mn-ea"/>
              <a:cs typeface="Segoe UI" panose="020B0502040204020203" pitchFamily="34" charset="0"/>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185882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chemeClr val="tx1"/>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chemeClr val="tx1"/>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sz="7050" dirty="0">
                <a:ln w="3175">
                  <a:noFill/>
                </a:ln>
                <a:solidFill>
                  <a:schemeClr val="bg1"/>
                </a:solidFill>
                <a:latin typeface="Segoe UI Light"/>
                <a:ea typeface="+mn-ea"/>
                <a:cs typeface="Segoe UI Light"/>
              </a:rPr>
              <a:t>Container Review</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mn-ea"/>
                <a:cs typeface="Segoe UI Light"/>
              </a:rPr>
              <a:t>What is a container orchestrator?</a:t>
            </a:r>
            <a:endParaRPr lang="en-US" sz="7050" dirty="0">
              <a:ea typeface="+mn-ea"/>
              <a:cs typeface="Calibr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69422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3" name="Rectangle 2">
            <a:extLst>
              <a:ext uri="{FF2B5EF4-FFF2-40B4-BE49-F238E27FC236}">
                <a16:creationId xmlns:a16="http://schemas.microsoft.com/office/drawing/2014/main" id="{35E2D0EF-A04A-F396-85D4-3A7EC1A17890}"/>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12" name="Picture 11">
            <a:extLst>
              <a:ext uri="{FF2B5EF4-FFF2-40B4-BE49-F238E27FC236}">
                <a16:creationId xmlns:a16="http://schemas.microsoft.com/office/drawing/2014/main" id="{4595EA40-42A2-ED79-321C-11C5B7C11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23" name="Picture 22">
            <a:extLst>
              <a:ext uri="{FF2B5EF4-FFF2-40B4-BE49-F238E27FC236}">
                <a16:creationId xmlns:a16="http://schemas.microsoft.com/office/drawing/2014/main" id="{D071F8D7-D2DC-C191-211B-FE2393130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25" name="Picture 24">
            <a:extLst>
              <a:ext uri="{FF2B5EF4-FFF2-40B4-BE49-F238E27FC236}">
                <a16:creationId xmlns:a16="http://schemas.microsoft.com/office/drawing/2014/main" id="{23DE1223-90FA-8BD4-A405-785DABCB3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26" name="Picture 25">
            <a:extLst>
              <a:ext uri="{FF2B5EF4-FFF2-40B4-BE49-F238E27FC236}">
                <a16:creationId xmlns:a16="http://schemas.microsoft.com/office/drawing/2014/main" id="{A1098A1F-0939-B4C9-872F-16287724E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27" name="Picture 26">
            <a:extLst>
              <a:ext uri="{FF2B5EF4-FFF2-40B4-BE49-F238E27FC236}">
                <a16:creationId xmlns:a16="http://schemas.microsoft.com/office/drawing/2014/main" id="{331459F1-0F93-BCC4-6153-F651C4030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30" name="Picture 29">
            <a:extLst>
              <a:ext uri="{FF2B5EF4-FFF2-40B4-BE49-F238E27FC236}">
                <a16:creationId xmlns:a16="http://schemas.microsoft.com/office/drawing/2014/main" id="{D12201F9-28E5-2C30-B7A4-5DE0B7C49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86132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D094D92A-F158-1391-8DAD-3B7A4F062C8F}"/>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3" name="Rectangle 12">
            <a:extLst>
              <a:ext uri="{FF2B5EF4-FFF2-40B4-BE49-F238E27FC236}">
                <a16:creationId xmlns:a16="http://schemas.microsoft.com/office/drawing/2014/main" id="{E6B023FC-1825-AD0F-9DC2-41A8C9246CA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4" name="Picture 13">
            <a:extLst>
              <a:ext uri="{FF2B5EF4-FFF2-40B4-BE49-F238E27FC236}">
                <a16:creationId xmlns:a16="http://schemas.microsoft.com/office/drawing/2014/main" id="{1BFBBC26-557D-D931-DF3A-0B0B86756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5" name="Picture 14">
            <a:extLst>
              <a:ext uri="{FF2B5EF4-FFF2-40B4-BE49-F238E27FC236}">
                <a16:creationId xmlns:a16="http://schemas.microsoft.com/office/drawing/2014/main" id="{83F37CD8-4D53-922B-6BFB-151D675CC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6" name="Picture 15">
            <a:extLst>
              <a:ext uri="{FF2B5EF4-FFF2-40B4-BE49-F238E27FC236}">
                <a16:creationId xmlns:a16="http://schemas.microsoft.com/office/drawing/2014/main" id="{57174703-1366-ECF0-AC38-D8446EE12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7" name="Picture 16">
            <a:extLst>
              <a:ext uri="{FF2B5EF4-FFF2-40B4-BE49-F238E27FC236}">
                <a16:creationId xmlns:a16="http://schemas.microsoft.com/office/drawing/2014/main" id="{31F13F10-01D2-B28E-4A0F-90036CFE1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8" name="Picture 17">
            <a:extLst>
              <a:ext uri="{FF2B5EF4-FFF2-40B4-BE49-F238E27FC236}">
                <a16:creationId xmlns:a16="http://schemas.microsoft.com/office/drawing/2014/main" id="{FD7ACBF5-E38B-A3A0-39A1-157383C77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9" name="Picture 18">
            <a:extLst>
              <a:ext uri="{FF2B5EF4-FFF2-40B4-BE49-F238E27FC236}">
                <a16:creationId xmlns:a16="http://schemas.microsoft.com/office/drawing/2014/main" id="{A799576C-1C8C-01B6-4822-CE702F134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71637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2" name="Rectangle 1">
            <a:extLst>
              <a:ext uri="{FF2B5EF4-FFF2-40B4-BE49-F238E27FC236}">
                <a16:creationId xmlns:a16="http://schemas.microsoft.com/office/drawing/2014/main" id="{F2AEA4D1-7DA3-A1AD-0723-F7DC797BF039}"/>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 name="Rectangle 2">
            <a:extLst>
              <a:ext uri="{FF2B5EF4-FFF2-40B4-BE49-F238E27FC236}">
                <a16:creationId xmlns:a16="http://schemas.microsoft.com/office/drawing/2014/main" id="{E22239B5-F7A2-F6F8-542A-8B042B9B48BA}"/>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 name="Rectangle 3">
            <a:extLst>
              <a:ext uri="{FF2B5EF4-FFF2-40B4-BE49-F238E27FC236}">
                <a16:creationId xmlns:a16="http://schemas.microsoft.com/office/drawing/2014/main" id="{8CAFA80D-7F93-2622-83D5-98C774C75368}"/>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 name="Rectangle 4">
            <a:extLst>
              <a:ext uri="{FF2B5EF4-FFF2-40B4-BE49-F238E27FC236}">
                <a16:creationId xmlns:a16="http://schemas.microsoft.com/office/drawing/2014/main" id="{CBF46943-4E3B-29C1-A7EC-147123979760}"/>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6" name="Rectangle 5">
            <a:extLst>
              <a:ext uri="{FF2B5EF4-FFF2-40B4-BE49-F238E27FC236}">
                <a16:creationId xmlns:a16="http://schemas.microsoft.com/office/drawing/2014/main" id="{490121F3-5147-DA36-8197-E8E1754B7F8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7" name="Rectangle 6">
            <a:extLst>
              <a:ext uri="{FF2B5EF4-FFF2-40B4-BE49-F238E27FC236}">
                <a16:creationId xmlns:a16="http://schemas.microsoft.com/office/drawing/2014/main" id="{1AA8D7C7-2432-C31D-1FE3-65D79C2677CA}"/>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8" name="Rectangle 7">
            <a:extLst>
              <a:ext uri="{FF2B5EF4-FFF2-40B4-BE49-F238E27FC236}">
                <a16:creationId xmlns:a16="http://schemas.microsoft.com/office/drawing/2014/main" id="{BEF07F17-6639-4144-E013-B03A3C774B84}"/>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9" name="Picture 8">
            <a:extLst>
              <a:ext uri="{FF2B5EF4-FFF2-40B4-BE49-F238E27FC236}">
                <a16:creationId xmlns:a16="http://schemas.microsoft.com/office/drawing/2014/main" id="{CDC03946-240E-745C-3C98-CB3272A9F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0" name="Picture 9">
            <a:extLst>
              <a:ext uri="{FF2B5EF4-FFF2-40B4-BE49-F238E27FC236}">
                <a16:creationId xmlns:a16="http://schemas.microsoft.com/office/drawing/2014/main" id="{988A09A4-5A04-C36E-B59E-7897F1AA1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1" name="Picture 10">
            <a:extLst>
              <a:ext uri="{FF2B5EF4-FFF2-40B4-BE49-F238E27FC236}">
                <a16:creationId xmlns:a16="http://schemas.microsoft.com/office/drawing/2014/main" id="{658653D9-051C-173F-9B83-2BE579E1D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2" name="Picture 11">
            <a:extLst>
              <a:ext uri="{FF2B5EF4-FFF2-40B4-BE49-F238E27FC236}">
                <a16:creationId xmlns:a16="http://schemas.microsoft.com/office/drawing/2014/main" id="{F9BCAD93-8EF5-98DC-747F-C2956B49B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3" name="Picture 12">
            <a:extLst>
              <a:ext uri="{FF2B5EF4-FFF2-40B4-BE49-F238E27FC236}">
                <a16:creationId xmlns:a16="http://schemas.microsoft.com/office/drawing/2014/main" id="{6FE6953B-7DCC-3F92-01FD-B444C24B8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4" name="Picture 13">
            <a:extLst>
              <a:ext uri="{FF2B5EF4-FFF2-40B4-BE49-F238E27FC236}">
                <a16:creationId xmlns:a16="http://schemas.microsoft.com/office/drawing/2014/main" id="{75AF8D15-B625-9184-50D7-F06D2E484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03335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405950"/>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What is a container orchestrator?</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a:lstStyle/>
          <a:p>
            <a:r>
              <a:rPr lang="en-US" b="1" dirty="0">
                <a:latin typeface="Segoe UI" panose="020B0502040204020203" pitchFamily="34" charset="0"/>
                <a:cs typeface="Segoe UI" panose="020B0502040204020203" pitchFamily="34" charset="0"/>
              </a:rPr>
              <a:t>Container orchestrators </a:t>
            </a:r>
            <a:r>
              <a:rPr lang="en-US" dirty="0">
                <a:latin typeface="Segoe UI" panose="020B0502040204020203" pitchFamily="34" charset="0"/>
                <a:cs typeface="Segoe UI" panose="020B0502040204020203" pitchFamily="34" charset="0"/>
              </a:rPr>
              <a:t>group hosts together to form a cluster, and fulfill these requirements:</a:t>
            </a:r>
          </a:p>
          <a:p>
            <a:pPr lvl="1"/>
            <a:r>
              <a:rPr lang="en-US" dirty="0">
                <a:latin typeface="Segoe UI" panose="020B0502040204020203" pitchFamily="34" charset="0"/>
                <a:cs typeface="Segoe UI" panose="020B0502040204020203" pitchFamily="34" charset="0"/>
              </a:rPr>
              <a:t>are fault tolerant</a:t>
            </a:r>
          </a:p>
          <a:p>
            <a:pPr lvl="1"/>
            <a:r>
              <a:rPr lang="en-US" dirty="0">
                <a:latin typeface="Segoe UI" panose="020B0502040204020203" pitchFamily="34" charset="0"/>
                <a:cs typeface="Segoe UI" panose="020B0502040204020203" pitchFamily="34" charset="0"/>
              </a:rPr>
              <a:t>can scale on demand</a:t>
            </a:r>
          </a:p>
          <a:p>
            <a:pPr lvl="1"/>
            <a:r>
              <a:rPr lang="en-US" dirty="0">
                <a:latin typeface="Segoe UI" panose="020B0502040204020203" pitchFamily="34" charset="0"/>
                <a:cs typeface="Segoe UI" panose="020B0502040204020203" pitchFamily="34" charset="0"/>
              </a:rPr>
              <a:t>use resource optimally</a:t>
            </a:r>
          </a:p>
          <a:p>
            <a:pPr lvl="1"/>
            <a:r>
              <a:rPr lang="en-US" dirty="0">
                <a:latin typeface="Segoe UI" panose="020B0502040204020203" pitchFamily="34" charset="0"/>
                <a:cs typeface="Segoe UI" panose="020B0502040204020203" pitchFamily="34" charset="0"/>
              </a:rPr>
              <a:t>discover other applications automatically</a:t>
            </a:r>
          </a:p>
          <a:p>
            <a:pPr lvl="1"/>
            <a:r>
              <a:rPr lang="en-US" dirty="0">
                <a:latin typeface="Segoe UI" panose="020B0502040204020203" pitchFamily="34" charset="0"/>
                <a:cs typeface="Segoe UI" panose="020B0502040204020203" pitchFamily="34" charset="0"/>
              </a:rPr>
              <a:t>accessible from the external world</a:t>
            </a:r>
          </a:p>
          <a:p>
            <a:pPr lvl="1"/>
            <a:r>
              <a:rPr lang="en-US" dirty="0">
                <a:latin typeface="Segoe UI" panose="020B0502040204020203" pitchFamily="34" charset="0"/>
                <a:cs typeface="Segoe UI" panose="020B0502040204020203" pitchFamily="34" charset="0"/>
              </a:rPr>
              <a:t>updates and roll-backs without downtime</a:t>
            </a:r>
          </a:p>
          <a:p>
            <a:pPr marL="457200" lvl="1" indent="0">
              <a:buNone/>
            </a:pPr>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205037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rgbClr val="7030A0"/>
                </a:solidFill>
              </a:rPr>
              <a:t>Cluster</a:t>
            </a:r>
            <a:endParaRPr lang="en-US" sz="2000" dirty="0">
              <a:solidFill>
                <a:srgbClr val="7030A0"/>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2" name="Title 1">
            <a:extLst>
              <a:ext uri="{FF2B5EF4-FFF2-40B4-BE49-F238E27FC236}">
                <a16:creationId xmlns:a16="http://schemas.microsoft.com/office/drawing/2014/main" id="{EFD80ACD-803E-1803-7EDB-8C85C3CEE081}"/>
              </a:ext>
            </a:extLst>
          </p:cNvPr>
          <p:cNvSpPr>
            <a:spLocks noGrp="1"/>
          </p:cNvSpPr>
          <p:nvPr>
            <p:ph type="title"/>
          </p:nvPr>
        </p:nvSpPr>
        <p:spPr>
          <a:xfrm>
            <a:off x="526875" y="4398"/>
            <a:ext cx="11106937" cy="1325563"/>
          </a:xfrm>
        </p:spPr>
        <p:txBody>
          <a:bodyPr>
            <a:noAutofit/>
          </a:bodyPr>
          <a:lstStyle/>
          <a:p>
            <a:r>
              <a:rPr lang="en-US" sz="4400" dirty="0"/>
              <a:t>Kubernetes is a Container Orchestrator!</a:t>
            </a:r>
          </a:p>
        </p:txBody>
      </p:sp>
    </p:spTree>
    <p:extLst>
      <p:ext uri="{BB962C8B-B14F-4D97-AF65-F5344CB8AC3E}">
        <p14:creationId xmlns:p14="http://schemas.microsoft.com/office/powerpoint/2010/main" val="32898917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Control Plane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rgbClr val="7030A0"/>
                </a:solidFill>
              </a:rPr>
              <a:t>Cluster</a:t>
            </a:r>
            <a:endParaRPr lang="en-US" sz="2000" dirty="0">
              <a:solidFill>
                <a:srgbClr val="7030A0"/>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2" name="Title 1">
            <a:extLst>
              <a:ext uri="{FF2B5EF4-FFF2-40B4-BE49-F238E27FC236}">
                <a16:creationId xmlns:a16="http://schemas.microsoft.com/office/drawing/2014/main" id="{3B0C32DE-A313-B531-5D28-032C9EF18D2E}"/>
              </a:ext>
            </a:extLst>
          </p:cNvPr>
          <p:cNvSpPr>
            <a:spLocks noGrp="1"/>
          </p:cNvSpPr>
          <p:nvPr>
            <p:ph type="title"/>
          </p:nvPr>
        </p:nvSpPr>
        <p:spPr>
          <a:xfrm>
            <a:off x="0" y="-50687"/>
            <a:ext cx="12192000" cy="1325563"/>
          </a:xfrm>
        </p:spPr>
        <p:txBody>
          <a:bodyPr>
            <a:noAutofit/>
          </a:bodyPr>
          <a:lstStyle/>
          <a:p>
            <a:r>
              <a:rPr lang="en-US" sz="3600" dirty="0"/>
              <a:t>Kubernetes has a “Control Plane” &amp; Cluster of “Nodes”</a:t>
            </a:r>
          </a:p>
        </p:txBody>
      </p:sp>
    </p:spTree>
    <p:extLst>
      <p:ext uri="{BB962C8B-B14F-4D97-AF65-F5344CB8AC3E}">
        <p14:creationId xmlns:p14="http://schemas.microsoft.com/office/powerpoint/2010/main" val="36705742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What is Azure Red Hat OpenShift?</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190451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vert="horz" lIns="91440" tIns="45720" rIns="91440" bIns="45720" rtlCol="0" anchor="t">
            <a:normAutofit fontScale="25000" lnSpcReduction="20000"/>
          </a:bodyPr>
          <a:lstStyle/>
          <a:p>
            <a:pPr marL="0" indent="0" algn="ctr">
              <a:buNone/>
            </a:pPr>
            <a:r>
              <a:rPr lang="en-US" sz="12800" dirty="0">
                <a:solidFill>
                  <a:srgbClr val="7030A0"/>
                </a:solidFill>
                <a:latin typeface="Segoe UI Light"/>
                <a:ea typeface="+mn-lt"/>
                <a:cs typeface="Segoe UI Light"/>
              </a:rPr>
              <a:t>Intro To Azure RedHat OpenShift</a:t>
            </a:r>
            <a:endParaRPr lang="en-US" dirty="0">
              <a:ea typeface="Calibri"/>
              <a:cs typeface="Calibri"/>
            </a:endParaRP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What is ARO?</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ARO Overview</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3428999"/>
            <a:ext cx="10515600" cy="2909815"/>
          </a:xfrm>
        </p:spPr>
        <p:txBody>
          <a:bodyPr vert="horz" lIns="91440" tIns="45720" rIns="91440" bIns="45720" rtlCol="0" anchor="t">
            <a:normAutofit/>
          </a:bodyPr>
          <a:lstStyle/>
          <a:p>
            <a:r>
              <a:rPr lang="en-US" dirty="0">
                <a:latin typeface="Segoe UI"/>
                <a:cs typeface="Segoe UI"/>
              </a:rPr>
              <a:t>Red Hat OpenShift is an enterprise-ready Kubernetes container platform with full-stack automated operations to manage hybrid and multi-cloud deployments</a:t>
            </a:r>
          </a:p>
          <a:p>
            <a:r>
              <a:rPr lang="en-US" dirty="0">
                <a:latin typeface="Segoe UI"/>
                <a:cs typeface="Segoe UI"/>
              </a:rPr>
              <a:t>Highly available and fully managed</a:t>
            </a:r>
          </a:p>
          <a:p>
            <a:pPr marL="0" indent="0">
              <a:buNone/>
            </a:pPr>
            <a:endParaRPr lang="en-US" dirty="0">
              <a:ea typeface="Calibri" panose="020F0502020204030204"/>
              <a:cs typeface="Calibri" panose="020F0502020204030204"/>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Chart, waterfall chart&#10;&#10;Description automatically generated">
            <a:extLst>
              <a:ext uri="{FF2B5EF4-FFF2-40B4-BE49-F238E27FC236}">
                <a16:creationId xmlns:a16="http://schemas.microsoft.com/office/drawing/2014/main" id="{664B69F5-D84E-2FCE-EE1F-3D08369CE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650" y="1854753"/>
            <a:ext cx="5346700" cy="1130300"/>
          </a:xfrm>
          <a:prstGeom prst="rect">
            <a:avLst/>
          </a:prstGeom>
        </p:spPr>
      </p:pic>
    </p:spTree>
    <p:extLst>
      <p:ext uri="{BB962C8B-B14F-4D97-AF65-F5344CB8AC3E}">
        <p14:creationId xmlns:p14="http://schemas.microsoft.com/office/powerpoint/2010/main" val="2752703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ARO Architecture</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8" name="Picture 8" descr="Graphical user interface, application&#10;&#10;Description automatically generated">
            <a:extLst>
              <a:ext uri="{FF2B5EF4-FFF2-40B4-BE49-F238E27FC236}">
                <a16:creationId xmlns:a16="http://schemas.microsoft.com/office/drawing/2014/main" id="{7927A388-47A0-1956-BCBC-4BD1C1E1B4AC}"/>
              </a:ext>
            </a:extLst>
          </p:cNvPr>
          <p:cNvPicPr>
            <a:picLocks noGrp="1" noChangeAspect="1"/>
          </p:cNvPicPr>
          <p:nvPr>
            <p:ph idx="1"/>
          </p:nvPr>
        </p:nvPicPr>
        <p:blipFill>
          <a:blip r:embed="rId4"/>
          <a:stretch>
            <a:fillRect/>
          </a:stretch>
        </p:blipFill>
        <p:spPr>
          <a:xfrm>
            <a:off x="1831315" y="1611539"/>
            <a:ext cx="8180542" cy="5078987"/>
          </a:xfrm>
        </p:spPr>
      </p:pic>
    </p:spTree>
    <p:extLst>
      <p:ext uri="{BB962C8B-B14F-4D97-AF65-F5344CB8AC3E}">
        <p14:creationId xmlns:p14="http://schemas.microsoft.com/office/powerpoint/2010/main" val="34635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ARO Security</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8" name="Picture 8" descr="Diagram&#10;&#10;Description automatically generated">
            <a:extLst>
              <a:ext uri="{FF2B5EF4-FFF2-40B4-BE49-F238E27FC236}">
                <a16:creationId xmlns:a16="http://schemas.microsoft.com/office/drawing/2014/main" id="{AEB5BB21-DE9B-2B4C-C96A-D52D4E155DA8}"/>
              </a:ext>
            </a:extLst>
          </p:cNvPr>
          <p:cNvPicPr>
            <a:picLocks noGrp="1" noChangeAspect="1"/>
          </p:cNvPicPr>
          <p:nvPr>
            <p:ph idx="1"/>
          </p:nvPr>
        </p:nvPicPr>
        <p:blipFill>
          <a:blip r:embed="rId4"/>
          <a:stretch>
            <a:fillRect/>
          </a:stretch>
        </p:blipFill>
        <p:spPr>
          <a:xfrm>
            <a:off x="1337885" y="1819577"/>
            <a:ext cx="9516229" cy="4925861"/>
          </a:xfrm>
        </p:spPr>
      </p:pic>
    </p:spTree>
    <p:extLst>
      <p:ext uri="{BB962C8B-B14F-4D97-AF65-F5344CB8AC3E}">
        <p14:creationId xmlns:p14="http://schemas.microsoft.com/office/powerpoint/2010/main" val="1915507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What is ARO?</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ARO vs. Kubernetes</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a:lstStyle/>
          <a:p>
            <a:r>
              <a:rPr lang="en-US" dirty="0">
                <a:latin typeface="Segoe UI" panose="020B0502040204020203" pitchFamily="34" charset="0"/>
                <a:cs typeface="Segoe UI" panose="020B0502040204020203" pitchFamily="34" charset="0"/>
              </a:rPr>
              <a:t>Red Hat OpenShift is a Kubernetes container platform and is often referred to as “Enterprise Kubernetes”</a:t>
            </a:r>
          </a:p>
          <a:p>
            <a:r>
              <a:rPr lang="en-US" dirty="0">
                <a:latin typeface="Segoe UI" panose="020B0502040204020203" pitchFamily="34" charset="0"/>
                <a:cs typeface="Segoe UI" panose="020B0502040204020203" pitchFamily="34" charset="0"/>
              </a:rPr>
              <a:t>Differences between Kubernetes and ARO:</a:t>
            </a:r>
          </a:p>
          <a:p>
            <a:pPr lvl="1"/>
            <a:r>
              <a:rPr lang="en-US" b="1" dirty="0">
                <a:latin typeface="Segoe UI" panose="020B0502040204020203" pitchFamily="34" charset="0"/>
                <a:cs typeface="Segoe UI" panose="020B0502040204020203" pitchFamily="34" charset="0"/>
              </a:rPr>
              <a:t>Ease of deployment: </a:t>
            </a:r>
            <a:r>
              <a:rPr lang="en-US" dirty="0">
                <a:latin typeface="Segoe UI" panose="020B0502040204020203" pitchFamily="34" charset="0"/>
                <a:cs typeface="Segoe UI" panose="020B0502040204020203" pitchFamily="34" charset="0"/>
              </a:rPr>
              <a:t>ARO automates the heavy lifting and backend work, so you only need to create a project and upload code</a:t>
            </a:r>
          </a:p>
          <a:p>
            <a:pPr lvl="1"/>
            <a:r>
              <a:rPr lang="en-US" b="1" dirty="0">
                <a:latin typeface="Segoe UI" panose="020B0502040204020203" pitchFamily="34" charset="0"/>
                <a:cs typeface="Segoe UI" panose="020B0502040204020203" pitchFamily="34" charset="0"/>
              </a:rPr>
              <a:t>Security: </a:t>
            </a:r>
            <a:r>
              <a:rPr lang="en-US" dirty="0">
                <a:latin typeface="Segoe UI" panose="020B0502040204020203" pitchFamily="34" charset="0"/>
                <a:cs typeface="Segoe UI" panose="020B0502040204020203" pitchFamily="34" charset="0"/>
              </a:rPr>
              <a:t>Included security features, so ARO handles things like name-spacing and creating different security policies</a:t>
            </a:r>
          </a:p>
          <a:p>
            <a:pPr lvl="1"/>
            <a:r>
              <a:rPr lang="en-US" b="1" dirty="0">
                <a:latin typeface="Segoe UI" panose="020B0502040204020203" pitchFamily="34" charset="0"/>
                <a:cs typeface="Segoe UI" panose="020B0502040204020203" pitchFamily="34" charset="0"/>
              </a:rPr>
              <a:t>Day to day operations:  </a:t>
            </a:r>
            <a:r>
              <a:rPr lang="en-US" dirty="0">
                <a:latin typeface="Segoe UI" panose="020B0502040204020203" pitchFamily="34" charset="0"/>
                <a:cs typeface="Segoe UI" panose="020B0502040204020203" pitchFamily="34" charset="0"/>
              </a:rPr>
              <a:t>Cluster provisioning, scaling, and upgrade operations are automated and managed by the platform</a:t>
            </a:r>
          </a:p>
          <a:p>
            <a:pPr marL="457200" lvl="1" indent="0">
              <a:buNone/>
            </a:pPr>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33014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#1</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Let’s deploy an ARO cluster!</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Create an ARO cluster!</a:t>
            </a:r>
          </a:p>
          <a:p>
            <a:pPr lvl="1"/>
            <a:r>
              <a:rPr lang="en-US" sz="2800" dirty="0">
                <a:latin typeface="Segoe UI" panose="020B0502040204020203" pitchFamily="34" charset="0"/>
                <a:cs typeface="Segoe UI" panose="020B0502040204020203" pitchFamily="34" charset="0"/>
              </a:rPr>
              <a:t>Create the ARO cluster and verify that the creation succeeded</a:t>
            </a:r>
          </a:p>
          <a:p>
            <a:pPr lvl="1"/>
            <a:r>
              <a:rPr lang="en-US" sz="2800" dirty="0">
                <a:latin typeface="Segoe UI" panose="020B0502040204020203" pitchFamily="34" charset="0"/>
                <a:cs typeface="Segoe UI" panose="020B0502040204020203" pitchFamily="34" charset="0"/>
              </a:rPr>
              <a:t>Connect to the ARO cluster</a:t>
            </a:r>
          </a:p>
          <a:p>
            <a:pPr lvl="1"/>
            <a:r>
              <a:rPr lang="en-US" sz="2800" dirty="0">
                <a:latin typeface="Segoe UI" panose="020B0502040204020203" pitchFamily="34" charset="0"/>
                <a:cs typeface="Segoe UI" panose="020B0502040204020203" pitchFamily="34" charset="0"/>
              </a:rPr>
              <a:t>Verify the cluster nodes are running</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71118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Deploying an Application</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87412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 name="Title 1">
            <a:extLst>
              <a:ext uri="{FF2B5EF4-FFF2-40B4-BE49-F238E27FC236}">
                <a16:creationId xmlns:a16="http://schemas.microsoft.com/office/drawing/2014/main" id="{F8AFBA73-DA1E-F5DA-FB64-02539273E669}"/>
              </a:ext>
            </a:extLst>
          </p:cNvPr>
          <p:cNvSpPr>
            <a:spLocks noGrp="1"/>
          </p:cNvSpPr>
          <p:nvPr>
            <p:ph type="title"/>
          </p:nvPr>
        </p:nvSpPr>
        <p:spPr/>
        <p:txBody>
          <a:bodyPr>
            <a:normAutofit/>
          </a:bodyPr>
          <a:lstStyle/>
          <a:p>
            <a:r>
              <a:rPr lang="en-US" dirty="0">
                <a:latin typeface="Segoe UI"/>
                <a:ea typeface="Segoe UI Historic"/>
                <a:cs typeface="Segoe UI"/>
              </a:rPr>
              <a:t>Where do the containers go?</a:t>
            </a:r>
            <a:endParaRPr lang="en-US" dirty="0"/>
          </a:p>
        </p:txBody>
      </p:sp>
      <p:sp>
        <p:nvSpPr>
          <p:cNvPr id="5" name="Text Placeholder 4">
            <a:extLst>
              <a:ext uri="{FF2B5EF4-FFF2-40B4-BE49-F238E27FC236}">
                <a16:creationId xmlns:a16="http://schemas.microsoft.com/office/drawing/2014/main" id="{A075B098-2508-5752-2828-A1670F5F6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69856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
        <p:nvSpPr>
          <p:cNvPr id="2" name="Title 1">
            <a:extLst>
              <a:ext uri="{FF2B5EF4-FFF2-40B4-BE49-F238E27FC236}">
                <a16:creationId xmlns:a16="http://schemas.microsoft.com/office/drawing/2014/main" id="{B3233F2C-EE31-A0BA-2626-5335BF6311E9}"/>
              </a:ext>
            </a:extLst>
          </p:cNvPr>
          <p:cNvSpPr>
            <a:spLocks noGrp="1"/>
          </p:cNvSpPr>
          <p:nvPr>
            <p:ph type="title"/>
          </p:nvPr>
        </p:nvSpPr>
        <p:spPr/>
        <p:txBody>
          <a:bodyPr>
            <a:normAutofit/>
          </a:bodyPr>
          <a:lstStyle/>
          <a:p>
            <a:r>
              <a:rPr lang="en-US" dirty="0">
                <a:latin typeface="Segoe UI"/>
                <a:ea typeface="Segoe UI Historic"/>
                <a:cs typeface="Segoe UI"/>
              </a:rPr>
              <a:t>Introducing... Pods!</a:t>
            </a:r>
            <a:endParaRPr lang="en-US" dirty="0"/>
          </a:p>
        </p:txBody>
      </p:sp>
      <p:sp>
        <p:nvSpPr>
          <p:cNvPr id="5" name="Text Placeholder 4">
            <a:extLst>
              <a:ext uri="{FF2B5EF4-FFF2-40B4-BE49-F238E27FC236}">
                <a16:creationId xmlns:a16="http://schemas.microsoft.com/office/drawing/2014/main" id="{602E4696-FBA4-073A-ADF4-C70C757D876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33572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#2</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Let’s deploy an application to our cluster!</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Deploy the sample application to the ARO cluster</a:t>
            </a:r>
          </a:p>
          <a:p>
            <a:pPr lvl="1"/>
            <a:r>
              <a:rPr lang="en-US" sz="2800" dirty="0">
                <a:latin typeface="Segoe UI" panose="020B0502040204020203" pitchFamily="34" charset="0"/>
                <a:cs typeface="Segoe UI" panose="020B0502040204020203" pitchFamily="34" charset="0"/>
              </a:rPr>
              <a:t>Deploy the application’s frontend</a:t>
            </a:r>
          </a:p>
          <a:p>
            <a:pPr lvl="1"/>
            <a:r>
              <a:rPr lang="en-US" sz="2800" dirty="0">
                <a:latin typeface="Segoe UI" panose="020B0502040204020203" pitchFamily="34" charset="0"/>
                <a:cs typeface="Segoe UI" panose="020B0502040204020203" pitchFamily="34" charset="0"/>
              </a:rPr>
              <a:t>Deploy the application’s backend</a:t>
            </a:r>
          </a:p>
          <a:p>
            <a:pPr lvl="1"/>
            <a:r>
              <a:rPr lang="en-US" sz="2800" dirty="0">
                <a:latin typeface="Segoe UI" panose="020B0502040204020203" pitchFamily="34" charset="0"/>
                <a:cs typeface="Segoe UI" panose="020B0502040204020203" pitchFamily="34" charset="0"/>
              </a:rPr>
              <a:t>View your application’s homepage on a browser!</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a:extLst>
              <a:ext uri="{FF2B5EF4-FFF2-40B4-BE49-F238E27FC236}">
                <a16:creationId xmlns:a16="http://schemas.microsoft.com/office/drawing/2014/main" id="{BD651946-319E-9025-B2EA-03B6F8E5206D}"/>
              </a:ext>
            </a:extLst>
          </p:cNvPr>
          <p:cNvPicPr>
            <a:picLocks noChangeAspect="1"/>
          </p:cNvPicPr>
          <p:nvPr/>
        </p:nvPicPr>
        <p:blipFill>
          <a:blip r:embed="rId4"/>
          <a:stretch>
            <a:fillRect/>
          </a:stretch>
        </p:blipFill>
        <p:spPr>
          <a:xfrm>
            <a:off x="2466889" y="3778441"/>
            <a:ext cx="7258221" cy="3079559"/>
          </a:xfrm>
          <a:prstGeom prst="rect">
            <a:avLst/>
          </a:prstGeom>
        </p:spPr>
      </p:pic>
      <p:sp>
        <p:nvSpPr>
          <p:cNvPr id="6" name="Rectangle 5">
            <a:extLst>
              <a:ext uri="{FF2B5EF4-FFF2-40B4-BE49-F238E27FC236}">
                <a16:creationId xmlns:a16="http://schemas.microsoft.com/office/drawing/2014/main" id="{0950D919-35B6-7E5E-F5F0-D95DAC3F124E}"/>
              </a:ext>
            </a:extLst>
          </p:cNvPr>
          <p:cNvSpPr/>
          <p:nvPr/>
        </p:nvSpPr>
        <p:spPr>
          <a:xfrm>
            <a:off x="7124131" y="4926842"/>
            <a:ext cx="3084394" cy="1828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96327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Logging and Metrics</a:t>
            </a:r>
            <a:endParaRPr lang="en-US" sz="5400" dirty="0">
              <a:ln w="3175">
                <a:noFill/>
              </a:ln>
              <a:solidFill>
                <a:srgbClr val="9966FF"/>
              </a:solidFill>
              <a:latin typeface="Segoe UI Light"/>
              <a:ea typeface="+mn-ea"/>
              <a:cs typeface="Segoe U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0894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Scenario</a:t>
            </a:r>
            <a:endParaRPr lang="en-US" dirty="0"/>
          </a:p>
        </p:txBody>
      </p:sp>
      <p:sp>
        <p:nvSpPr>
          <p:cNvPr id="2" name="Text Placeholder 1"/>
          <p:cNvSpPr>
            <a:spLocks noGrp="1"/>
          </p:cNvSpPr>
          <p:nvPr>
            <p:ph type="body" sz="quarter" idx="10"/>
          </p:nvPr>
        </p:nvSpPr>
        <p:spPr>
          <a:xfrm>
            <a:off x="271558" y="2189047"/>
            <a:ext cx="11653523" cy="4159280"/>
          </a:xfrm>
        </p:spPr>
        <p:txBody>
          <a:bodyPr vert="horz" lIns="91440" tIns="45720" rIns="91440" bIns="45720" rtlCol="0" anchor="t">
            <a:normAutofit/>
          </a:bodyPr>
          <a:lstStyle/>
          <a:p>
            <a:r>
              <a:rPr lang="en-US" sz="3200" dirty="0">
                <a:latin typeface="Segoe UI"/>
                <a:cs typeface="Segoe UI"/>
              </a:rPr>
              <a:t>The customer has an existing web app that they want to modernize and run it with ARO</a:t>
            </a:r>
          </a:p>
          <a:p>
            <a:r>
              <a:rPr lang="en-US" sz="3200" dirty="0">
                <a:latin typeface="Segoe UI"/>
                <a:cs typeface="Segoe UI"/>
              </a:rPr>
              <a:t>The application is a smoothie ratings website</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Get them to deploy this application onto ARO and operationalize it!</a:t>
            </a: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908258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405416"/>
            <a:ext cx="11306469" cy="1250086"/>
          </a:xfrm>
        </p:spPr>
        <p:txBody>
          <a:bodyPr/>
          <a:lstStyle/>
          <a:p>
            <a:r>
              <a:rPr lang="en-US" sz="5400" b="1" dirty="0">
                <a:solidFill>
                  <a:srgbClr val="002060"/>
                </a:solidFill>
                <a:latin typeface="Segoe UI"/>
                <a:ea typeface="Segoe UI Historic"/>
                <a:cs typeface="Segoe UI"/>
              </a:rPr>
              <a:t>Monitoring options </a:t>
            </a:r>
            <a:br>
              <a:rPr lang="en-US" sz="5400" b="1" dirty="0">
                <a:solidFill>
                  <a:srgbClr val="002060"/>
                </a:solidFill>
                <a:latin typeface="Segoe UI"/>
                <a:ea typeface="Segoe UI Historic"/>
                <a:cs typeface="Segoe UI"/>
              </a:rPr>
            </a:br>
            <a:br>
              <a:rPr lang="en-US" sz="5400" b="1" dirty="0">
                <a:solidFill>
                  <a:srgbClr val="002060"/>
                </a:solidFill>
                <a:latin typeface="Segoe UI"/>
                <a:ea typeface="Segoe UI Historic"/>
                <a:cs typeface="Segoe UI"/>
              </a:rPr>
            </a:br>
            <a:r>
              <a:rPr lang="en-US" sz="5400" b="1" dirty="0">
                <a:solidFill>
                  <a:srgbClr val="002060"/>
                </a:solidFill>
                <a:latin typeface="Segoe UI"/>
                <a:ea typeface="Segoe UI Historic"/>
                <a:cs typeface="Segoe UI"/>
              </a:rPr>
              <a:t>for ARO</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6" y="1922585"/>
            <a:ext cx="5155664" cy="3057440"/>
          </a:xfrm>
        </p:spPr>
        <p:txBody>
          <a:bodyPr vert="horz" wrap="square" lIns="0" tIns="0" rIns="0" bIns="0" rtlCol="0" anchor="t">
            <a:spAutoFit/>
          </a:bodyPr>
          <a:lstStyle/>
          <a:p>
            <a:pPr marL="335915" indent="-335915"/>
            <a:endParaRPr lang="en-US" sz="2000" dirty="0"/>
          </a:p>
          <a:p>
            <a:pPr marL="335915" indent="-335915"/>
            <a:r>
              <a:rPr lang="en-US" sz="2000" dirty="0">
                <a:cs typeface="Segoe UI"/>
              </a:rPr>
              <a:t>Cluster monitoring in Azure Portal with Container Insights.</a:t>
            </a:r>
          </a:p>
          <a:p>
            <a:pPr marL="335915" indent="-335915"/>
            <a:endParaRPr lang="en-US" sz="2000" dirty="0"/>
          </a:p>
          <a:p>
            <a:pPr marL="335915" indent="-335915"/>
            <a:r>
              <a:rPr lang="en-US" sz="2000" dirty="0"/>
              <a:t>Built-in monitoring with Prometheus Operator in the ARO console.</a:t>
            </a:r>
          </a:p>
          <a:p>
            <a:pPr marL="335915" indent="-335915"/>
            <a:endParaRPr lang="en-US" sz="2000" dirty="0"/>
          </a:p>
          <a:p>
            <a:pPr marL="335915" indent="-335915"/>
            <a:r>
              <a:rPr lang="en-US" sz="2000" dirty="0"/>
              <a:t>Application logs are also collected as a part of the monitoring process.</a:t>
            </a:r>
            <a:endParaRPr lang="en-US" sz="2000" dirty="0">
              <a:cs typeface="Segoe UI"/>
            </a:endParaRPr>
          </a:p>
          <a:p>
            <a:pPr marL="0" indent="0">
              <a:buNone/>
            </a:pPr>
            <a:endParaRPr lang="en-US" sz="2000" dirty="0"/>
          </a:p>
        </p:txBody>
      </p:sp>
      <p:pic>
        <p:nvPicPr>
          <p:cNvPr id="8" name="Picture 7" descr="Monitored clusters in Container Insights blade.">
            <a:extLst>
              <a:ext uri="{FF2B5EF4-FFF2-40B4-BE49-F238E27FC236}">
                <a16:creationId xmlns:a16="http://schemas.microsoft.com/office/drawing/2014/main" id="{F8A76554-6825-48EA-A925-16691480B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114" y="1922585"/>
            <a:ext cx="6150857" cy="3267474"/>
          </a:xfrm>
          <a:prstGeom prst="rect">
            <a:avLst/>
          </a:prstGeom>
          <a:ln>
            <a:solidFill>
              <a:schemeClr val="tx1"/>
            </a:solidFill>
          </a:ln>
        </p:spPr>
      </p:pic>
      <p:pic>
        <p:nvPicPr>
          <p:cNvPr id="2" name="Picture 1" descr="Text&#10;&#10;Description automatically generated">
            <a:extLst>
              <a:ext uri="{FF2B5EF4-FFF2-40B4-BE49-F238E27FC236}">
                <a16:creationId xmlns:a16="http://schemas.microsoft.com/office/drawing/2014/main" id="{28EBD71A-2D10-F913-832D-6BFD924A2B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2857681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a:xfrm>
            <a:off x="455995" y="828918"/>
            <a:ext cx="11306469" cy="403079"/>
          </a:xfrm>
        </p:spPr>
        <p:txBody>
          <a:bodyPr/>
          <a:lstStyle/>
          <a:p>
            <a:r>
              <a:rPr lang="en-US" dirty="0"/>
              <a:t>Container Insights</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55995" y="4927922"/>
            <a:ext cx="3618381" cy="229731"/>
          </a:xfrm>
        </p:spPr>
        <p:txBody>
          <a:bodyPr/>
          <a:lstStyle/>
          <a:p>
            <a:r>
              <a:rPr lang="en-US" sz="1400" dirty="0"/>
              <a:t>Cluster’s memory and CPU metrics</a:t>
            </a:r>
          </a:p>
          <a:p>
            <a:endParaRPr lang="en-US" sz="1400" dirty="0"/>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927922"/>
            <a:ext cx="3618381" cy="597728"/>
          </a:xfrm>
        </p:spPr>
        <p:txBody>
          <a:bodyPr vert="horz" wrap="square" lIns="0" tIns="0" rIns="0" bIns="0" rtlCol="0" anchor="t">
            <a:spAutoFit/>
          </a:bodyPr>
          <a:lstStyle/>
          <a:p>
            <a:r>
              <a:rPr lang="en-US" sz="1400" dirty="0"/>
              <a:t>Drill into Pods for more details</a:t>
            </a:r>
          </a:p>
          <a:p>
            <a:endParaRPr lang="en-US" sz="1400" dirty="0"/>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p:txBody>
          <a:bodyPr vert="horz" wrap="square" lIns="0" tIns="0" rIns="0" bIns="0" rtlCol="0" anchor="t">
            <a:spAutoFit/>
          </a:bodyPr>
          <a:lstStyle/>
          <a:p>
            <a:r>
              <a:rPr lang="en-US" sz="1400" dirty="0"/>
              <a:t>Pod status and high-level metrics</a:t>
            </a:r>
          </a:p>
        </p:txBody>
      </p:sp>
      <p:sp>
        <p:nvSpPr>
          <p:cNvPr id="9" name="Text Placeholder 8">
            <a:extLst>
              <a:ext uri="{FF2B5EF4-FFF2-40B4-BE49-F238E27FC236}">
                <a16:creationId xmlns:a16="http://schemas.microsoft.com/office/drawing/2014/main" id="{587F7FFC-8CDE-5745-8412-608B9646CCF2}"/>
              </a:ext>
            </a:extLst>
          </p:cNvPr>
          <p:cNvSpPr>
            <a:spLocks noGrp="1"/>
          </p:cNvSpPr>
          <p:nvPr>
            <p:ph type="body" sz="quarter" idx="17"/>
          </p:nvPr>
        </p:nvSpPr>
        <p:spPr>
          <a:xfrm>
            <a:off x="464957" y="5157653"/>
            <a:ext cx="3618381" cy="443839"/>
          </a:xfrm>
        </p:spPr>
        <p:txBody>
          <a:bodyPr>
            <a:normAutofit fontScale="92500"/>
          </a:bodyPr>
          <a:lstStyle/>
          <a:p>
            <a:r>
              <a:rPr lang="en-US" sz="1400" dirty="0"/>
              <a:t>Get instant feedback from dashboards inside of Container Insights.</a:t>
            </a:r>
          </a:p>
        </p:txBody>
      </p:sp>
      <p:sp>
        <p:nvSpPr>
          <p:cNvPr id="10" name="Text Placeholder 9">
            <a:extLst>
              <a:ext uri="{FF2B5EF4-FFF2-40B4-BE49-F238E27FC236}">
                <a16:creationId xmlns:a16="http://schemas.microsoft.com/office/drawing/2014/main" id="{549738D1-0D84-4A46-A3F3-E6B314795D22}"/>
              </a:ext>
            </a:extLst>
          </p:cNvPr>
          <p:cNvSpPr>
            <a:spLocks noGrp="1"/>
          </p:cNvSpPr>
          <p:nvPr>
            <p:ph type="body" sz="quarter" idx="24"/>
          </p:nvPr>
        </p:nvSpPr>
        <p:spPr>
          <a:xfrm>
            <a:off x="4306077" y="5157653"/>
            <a:ext cx="3618381" cy="443839"/>
          </a:xfrm>
        </p:spPr>
        <p:txBody>
          <a:bodyPr/>
          <a:lstStyle/>
          <a:p>
            <a:r>
              <a:rPr lang="en-US" sz="1400"/>
              <a:t>Review the overall status of Controllers and Pods.</a:t>
            </a:r>
          </a:p>
        </p:txBody>
      </p:sp>
      <p:sp>
        <p:nvSpPr>
          <p:cNvPr id="11" name="Text Placeholder 10">
            <a:extLst>
              <a:ext uri="{FF2B5EF4-FFF2-40B4-BE49-F238E27FC236}">
                <a16:creationId xmlns:a16="http://schemas.microsoft.com/office/drawing/2014/main" id="{DE8E85F5-01D7-D54A-BE22-7D94D505394A}"/>
              </a:ext>
            </a:extLst>
          </p:cNvPr>
          <p:cNvSpPr>
            <a:spLocks noGrp="1"/>
          </p:cNvSpPr>
          <p:nvPr>
            <p:ph type="body" sz="quarter" idx="25"/>
          </p:nvPr>
        </p:nvSpPr>
        <p:spPr>
          <a:xfrm>
            <a:off x="8144083" y="5159962"/>
            <a:ext cx="3618381" cy="443839"/>
          </a:xfrm>
        </p:spPr>
        <p:txBody>
          <a:bodyPr vert="horz" wrap="square" lIns="0" tIns="0" rIns="0" bIns="0" rtlCol="0" anchor="t">
            <a:spAutoFit/>
          </a:bodyPr>
          <a:lstStyle/>
          <a:p>
            <a:r>
              <a:rPr lang="en-US" sz="1400" dirty="0"/>
              <a:t>Get more detailed CPU and memory metrics of current workloads in the cluster.</a:t>
            </a:r>
          </a:p>
        </p:txBody>
      </p:sp>
      <p:pic>
        <p:nvPicPr>
          <p:cNvPr id="23" name="Picture Placeholder 22" descr="Container Insights - Pod status and high-level metrics">
            <a:extLst>
              <a:ext uri="{FF2B5EF4-FFF2-40B4-BE49-F238E27FC236}">
                <a16:creationId xmlns:a16="http://schemas.microsoft.com/office/drawing/2014/main" id="{03BD6C4B-07A1-4404-B0B4-71C621E8E65E}"/>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t="5332" b="5332"/>
          <a:stretch>
            <a:fillRect/>
          </a:stretch>
        </p:blipFill>
        <p:spPr>
          <a:ln>
            <a:solidFill>
              <a:schemeClr val="tx1"/>
            </a:solidFill>
          </a:ln>
        </p:spPr>
      </p:pic>
      <p:pic>
        <p:nvPicPr>
          <p:cNvPr id="33" name="Picture Placeholder 32" descr="Container Insights - Cluster's memory and CPU metrics">
            <a:extLst>
              <a:ext uri="{FF2B5EF4-FFF2-40B4-BE49-F238E27FC236}">
                <a16:creationId xmlns:a16="http://schemas.microsoft.com/office/drawing/2014/main" id="{CD151F6A-B5D4-4791-A309-9F25F10D9C67}"/>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t="479" b="479"/>
          <a:stretch>
            <a:fillRect/>
          </a:stretch>
        </p:blipFill>
        <p:spPr>
          <a:ln>
            <a:solidFill>
              <a:schemeClr val="tx1"/>
            </a:solidFill>
          </a:ln>
        </p:spPr>
      </p:pic>
      <p:pic>
        <p:nvPicPr>
          <p:cNvPr id="37" name="Picture Placeholder 36" descr="Container Insights - Drill into Pods for resource consumption metrics">
            <a:extLst>
              <a:ext uri="{FF2B5EF4-FFF2-40B4-BE49-F238E27FC236}">
                <a16:creationId xmlns:a16="http://schemas.microsoft.com/office/drawing/2014/main" id="{CFDE2CF8-DE4A-41FA-9F24-B7C18938E3F2}"/>
              </a:ext>
            </a:extLst>
          </p:cNvPr>
          <p:cNvPicPr>
            <a:picLocks noGrp="1" noChangeAspect="1"/>
          </p:cNvPicPr>
          <p:nvPr>
            <p:ph type="pic" sz="quarter" idx="23"/>
          </p:nvPr>
        </p:nvPicPr>
        <p:blipFill rotWithShape="1">
          <a:blip r:embed="rId5">
            <a:extLst>
              <a:ext uri="{28A0092B-C50C-407E-A947-70E740481C1C}">
                <a14:useLocalDpi xmlns:a14="http://schemas.microsoft.com/office/drawing/2010/main" val="0"/>
              </a:ext>
            </a:extLst>
          </a:blip>
          <a:srcRect r="7239"/>
          <a:stretch/>
        </p:blipFill>
        <p:spPr>
          <a:xfrm>
            <a:off x="8144082" y="1599719"/>
            <a:ext cx="3609043" cy="3099394"/>
          </a:xfrm>
          <a:ln>
            <a:solidFill>
              <a:schemeClr val="tx1"/>
            </a:solidFill>
          </a:ln>
        </p:spPr>
      </p:pic>
      <p:pic>
        <p:nvPicPr>
          <p:cNvPr id="6" name="Picture 5" descr="Text&#10;&#10;Description automatically generated">
            <a:extLst>
              <a:ext uri="{FF2B5EF4-FFF2-40B4-BE49-F238E27FC236}">
                <a16:creationId xmlns:a16="http://schemas.microsoft.com/office/drawing/2014/main" id="{0C7F2A57-0728-049E-70A5-B5F114C7B42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128746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a:xfrm>
            <a:off x="455995" y="828918"/>
            <a:ext cx="11306469" cy="403079"/>
          </a:xfrm>
        </p:spPr>
        <p:txBody>
          <a:bodyPr/>
          <a:lstStyle/>
          <a:p>
            <a:r>
              <a:rPr lang="en-US" dirty="0"/>
              <a:t>ARO Monitoring stack</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55995" y="4927922"/>
            <a:ext cx="3618381" cy="213776"/>
          </a:xfrm>
        </p:spPr>
        <p:txBody>
          <a:bodyPr>
            <a:normAutofit fontScale="85000" lnSpcReduction="10000"/>
          </a:bodyPr>
          <a:lstStyle/>
          <a:p>
            <a:r>
              <a:rPr lang="en-US" sz="1400" dirty="0"/>
              <a:t>Cluster’s memory and CPU from console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p:txBody>
          <a:bodyPr>
            <a:normAutofit fontScale="92500"/>
          </a:bodyPr>
          <a:lstStyle/>
          <a:p>
            <a:r>
              <a:rPr lang="en-US" sz="1400"/>
              <a:t>Predefined set of Alerts</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p:txBody>
          <a:bodyPr>
            <a:normAutofit fontScale="92500"/>
          </a:bodyPr>
          <a:lstStyle/>
          <a:p>
            <a:r>
              <a:rPr lang="en-US" sz="1400"/>
              <a:t>Predefined set of dashboards</a:t>
            </a:r>
          </a:p>
        </p:txBody>
      </p:sp>
      <p:pic>
        <p:nvPicPr>
          <p:cNvPr id="29" name="Picture Placeholder 28" descr="ARO console - Alerting">
            <a:extLst>
              <a:ext uri="{FF2B5EF4-FFF2-40B4-BE49-F238E27FC236}">
                <a16:creationId xmlns:a16="http://schemas.microsoft.com/office/drawing/2014/main" id="{796CF66C-E6AC-47E5-A69A-36A198155CD9}"/>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t="989" b="989"/>
          <a:stretch>
            <a:fillRect/>
          </a:stretch>
        </p:blipFill>
        <p:spPr>
          <a:ln>
            <a:solidFill>
              <a:schemeClr val="tx1"/>
            </a:solidFill>
          </a:ln>
        </p:spPr>
      </p:pic>
      <p:sp>
        <p:nvSpPr>
          <p:cNvPr id="9" name="Text Placeholder 8">
            <a:extLst>
              <a:ext uri="{FF2B5EF4-FFF2-40B4-BE49-F238E27FC236}">
                <a16:creationId xmlns:a16="http://schemas.microsoft.com/office/drawing/2014/main" id="{587F7FFC-8CDE-5745-8412-608B9646CCF2}"/>
              </a:ext>
            </a:extLst>
          </p:cNvPr>
          <p:cNvSpPr>
            <a:spLocks noGrp="1"/>
          </p:cNvSpPr>
          <p:nvPr>
            <p:ph type="body" sz="quarter" idx="17"/>
          </p:nvPr>
        </p:nvSpPr>
        <p:spPr>
          <a:xfrm>
            <a:off x="464957" y="5157653"/>
            <a:ext cx="3618381" cy="674672"/>
          </a:xfrm>
        </p:spPr>
        <p:txBody>
          <a:bodyPr>
            <a:normAutofit fontScale="92500"/>
          </a:bodyPr>
          <a:lstStyle/>
          <a:p>
            <a:r>
              <a:rPr lang="en-US" sz="1400" dirty="0"/>
              <a:t>Get a quick overview of overall performance metrics right there in the console without additional configuration.</a:t>
            </a:r>
          </a:p>
        </p:txBody>
      </p:sp>
      <p:sp>
        <p:nvSpPr>
          <p:cNvPr id="10" name="Text Placeholder 9">
            <a:extLst>
              <a:ext uri="{FF2B5EF4-FFF2-40B4-BE49-F238E27FC236}">
                <a16:creationId xmlns:a16="http://schemas.microsoft.com/office/drawing/2014/main" id="{549738D1-0D84-4A46-A3F3-E6B314795D22}"/>
              </a:ext>
            </a:extLst>
          </p:cNvPr>
          <p:cNvSpPr>
            <a:spLocks noGrp="1"/>
          </p:cNvSpPr>
          <p:nvPr>
            <p:ph type="body" sz="quarter" idx="24"/>
          </p:nvPr>
        </p:nvSpPr>
        <p:spPr>
          <a:xfrm>
            <a:off x="4306077" y="5157653"/>
            <a:ext cx="3618381" cy="443839"/>
          </a:xfrm>
        </p:spPr>
        <p:txBody>
          <a:bodyPr>
            <a:normAutofit fontScale="92500"/>
          </a:bodyPr>
          <a:lstStyle/>
          <a:p>
            <a:r>
              <a:rPr lang="en-US" sz="1400" dirty="0"/>
              <a:t>Most useful dashboards for monitoring the cluster comes pre-installed.</a:t>
            </a:r>
          </a:p>
        </p:txBody>
      </p:sp>
      <p:sp>
        <p:nvSpPr>
          <p:cNvPr id="11" name="Text Placeholder 10">
            <a:extLst>
              <a:ext uri="{FF2B5EF4-FFF2-40B4-BE49-F238E27FC236}">
                <a16:creationId xmlns:a16="http://schemas.microsoft.com/office/drawing/2014/main" id="{DE8E85F5-01D7-D54A-BE22-7D94D505394A}"/>
              </a:ext>
            </a:extLst>
          </p:cNvPr>
          <p:cNvSpPr>
            <a:spLocks noGrp="1"/>
          </p:cNvSpPr>
          <p:nvPr>
            <p:ph type="body" sz="quarter" idx="25"/>
          </p:nvPr>
        </p:nvSpPr>
        <p:spPr>
          <a:xfrm>
            <a:off x="8144083" y="5157653"/>
            <a:ext cx="3618381" cy="443839"/>
          </a:xfrm>
        </p:spPr>
        <p:txBody>
          <a:bodyPr>
            <a:normAutofit fontScale="92500"/>
          </a:bodyPr>
          <a:lstStyle/>
          <a:p>
            <a:r>
              <a:rPr lang="en-US" sz="1400" dirty="0"/>
              <a:t>Alerts are also pre-configured and accessible from ARO’s console.</a:t>
            </a:r>
          </a:p>
        </p:txBody>
      </p:sp>
      <p:pic>
        <p:nvPicPr>
          <p:cNvPr id="27" name="Picture Placeholder 26" descr="ARO console - Predefined set of dashboards">
            <a:extLst>
              <a:ext uri="{FF2B5EF4-FFF2-40B4-BE49-F238E27FC236}">
                <a16:creationId xmlns:a16="http://schemas.microsoft.com/office/drawing/2014/main" id="{1769B61D-FC90-4FD2-B85C-E150B809AE2F}"/>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t="5661" b="5661"/>
          <a:stretch>
            <a:fillRect/>
          </a:stretch>
        </p:blipFill>
        <p:spPr>
          <a:ln>
            <a:solidFill>
              <a:schemeClr val="tx1"/>
            </a:solidFill>
          </a:ln>
        </p:spPr>
      </p:pic>
      <p:pic>
        <p:nvPicPr>
          <p:cNvPr id="25" name="Picture Placeholder 24" descr="ARO Console - Compute Resources dashboard">
            <a:extLst>
              <a:ext uri="{FF2B5EF4-FFF2-40B4-BE49-F238E27FC236}">
                <a16:creationId xmlns:a16="http://schemas.microsoft.com/office/drawing/2014/main" id="{3F66B4A9-6970-4FEA-82D7-5DB9492CE14D}"/>
              </a:ext>
            </a:extLst>
          </p:cNvPr>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l="3124" r="3124"/>
          <a:stretch>
            <a:fillRect/>
          </a:stretch>
        </p:blipFill>
        <p:spPr>
          <a:ln>
            <a:solidFill>
              <a:schemeClr val="tx1"/>
            </a:solidFill>
          </a:ln>
        </p:spPr>
      </p:pic>
      <p:pic>
        <p:nvPicPr>
          <p:cNvPr id="6" name="Picture 5" descr="Text&#10;&#10;Description automatically generated">
            <a:extLst>
              <a:ext uri="{FF2B5EF4-FFF2-40B4-BE49-F238E27FC236}">
                <a16:creationId xmlns:a16="http://schemas.microsoft.com/office/drawing/2014/main" id="{79348A7D-F1A1-EF7E-F6FC-2867DA48D51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7391541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4" y="879399"/>
            <a:ext cx="11306469" cy="403079"/>
          </a:xfrm>
        </p:spPr>
        <p:txBody>
          <a:bodyPr/>
          <a:lstStyle/>
          <a:p>
            <a:r>
              <a:rPr lang="en-US" sz="2700" dirty="0">
                <a:cs typeface="Segoe UI"/>
              </a:rPr>
              <a:t>Log Analytics to Review Cluster and Application Logs</a:t>
            </a:r>
            <a:endParaRPr lang="en-US" dirty="0"/>
          </a:p>
        </p:txBody>
      </p:sp>
      <p:pic>
        <p:nvPicPr>
          <p:cNvPr id="5" name="Picture 4" descr="Log Analytics workspace - Logs panel - Query the Container Log table with Log Analytics query language to get the logs from containers running in the cluster.">
            <a:extLst>
              <a:ext uri="{FF2B5EF4-FFF2-40B4-BE49-F238E27FC236}">
                <a16:creationId xmlns:a16="http://schemas.microsoft.com/office/drawing/2014/main" id="{E4AF4C86-6C45-47C3-9C5E-BE547DD27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94" y="1341597"/>
            <a:ext cx="10386170" cy="4637004"/>
          </a:xfrm>
          <a:prstGeom prst="rect">
            <a:avLst/>
          </a:prstGeom>
          <a:ln>
            <a:solidFill>
              <a:schemeClr val="tx1"/>
            </a:solidFill>
          </a:ln>
        </p:spPr>
      </p:pic>
      <p:pic>
        <p:nvPicPr>
          <p:cNvPr id="2" name="Picture 1" descr="Text&#10;&#10;Description automatically generated">
            <a:extLst>
              <a:ext uri="{FF2B5EF4-FFF2-40B4-BE49-F238E27FC236}">
                <a16:creationId xmlns:a16="http://schemas.microsoft.com/office/drawing/2014/main" id="{A52F8AB5-BEC2-D4F9-95D0-6670F8C66C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2406782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#3</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explore logs and metrics!</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Identify application errors using logging and metrics</a:t>
            </a:r>
          </a:p>
          <a:p>
            <a:pPr lvl="1"/>
            <a:r>
              <a:rPr lang="en-US" sz="2800" dirty="0">
                <a:latin typeface="Segoe UI" panose="020B0502040204020203" pitchFamily="34" charset="0"/>
                <a:cs typeface="Segoe UI" panose="020B0502040204020203" pitchFamily="34" charset="0"/>
              </a:rPr>
              <a:t>View logs in both the CLI and on the ARO console</a:t>
            </a:r>
          </a:p>
          <a:p>
            <a:pPr lvl="1"/>
            <a:r>
              <a:rPr lang="en-US" sz="2800" dirty="0">
                <a:latin typeface="Segoe UI" panose="020B0502040204020203" pitchFamily="34" charset="0"/>
                <a:cs typeface="Segoe UI" panose="020B0502040204020203" pitchFamily="34" charset="0"/>
              </a:rPr>
              <a:t>Integrate ARO with Azure Monitor to see Container Insights</a:t>
            </a:r>
          </a:p>
          <a:p>
            <a:pPr lvl="1"/>
            <a:r>
              <a:rPr lang="en-US" sz="2800" dirty="0">
                <a:latin typeface="Segoe UI" panose="020B0502040204020203" pitchFamily="34" charset="0"/>
                <a:cs typeface="Segoe UI" panose="020B0502040204020203" pitchFamily="34" charset="0"/>
              </a:rPr>
              <a:t>Explain how the application is broken</a:t>
            </a:r>
            <a:endParaRPr lang="en-US" sz="24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22918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Storage</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553339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a:cs typeface="Segoe UI Light"/>
              </a:rPr>
              <a:t>Volumes in </a:t>
            </a:r>
            <a:r>
              <a:rPr lang="en-US" sz="4800" dirty="0">
                <a:gradFill>
                  <a:gsLst>
                    <a:gs pos="0">
                      <a:srgbClr val="292929">
                        <a:lumMod val="90000"/>
                        <a:lumOff val="10000"/>
                      </a:srgbClr>
                    </a:gs>
                    <a:gs pos="86000">
                      <a:srgbClr val="292929">
                        <a:lumMod val="90000"/>
                        <a:lumOff val="10000"/>
                      </a:srgbClr>
                    </a:gs>
                  </a:gsLst>
                  <a:lin ang="5400000" scaled="0"/>
                </a:gradFill>
                <a:latin typeface="Segoe UI Light"/>
                <a:cs typeface="Segoe UI Light"/>
              </a:rPr>
              <a:t>Azure RedHat OpenShift</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Why we need to volumes ?</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5"/>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pic>
        <p:nvPicPr>
          <p:cNvPr id="3" name="Picture 2" descr="Text&#10;&#10;Description automatically generated">
            <a:extLst>
              <a:ext uri="{FF2B5EF4-FFF2-40B4-BE49-F238E27FC236}">
                <a16:creationId xmlns:a16="http://schemas.microsoft.com/office/drawing/2014/main" id="{B311142A-A72A-2946-EB04-407DD4EA315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276168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defRPr/>
            </a:pPr>
            <a:r>
              <a:rPr lang="en-US" sz="4800" dirty="0">
                <a:latin typeface="Segoe UI Light"/>
                <a:ea typeface="+mn-lt"/>
                <a:cs typeface="+mn-lt"/>
              </a:rPr>
              <a:t>Volumes</a:t>
            </a:r>
            <a:r>
              <a:rPr kumimoji="0" lang="en-US" sz="4800" b="0" i="0" u="none" strike="noStrike" kern="1200" cap="none" spc="0" normalizeH="0" baseline="0" noProof="0" dirty="0">
                <a:ln>
                  <a:noFill/>
                </a:ln>
                <a:effectLst/>
                <a:uLnTx/>
                <a:uFillTx/>
                <a:latin typeface="Segoe UI Light"/>
                <a:ea typeface="+mn-lt"/>
                <a:cs typeface="+mn-lt"/>
              </a:rPr>
              <a:t> in </a:t>
            </a:r>
            <a:r>
              <a:rPr lang="en-US" sz="4800" dirty="0">
                <a:latin typeface="Segoe UI Light"/>
                <a:ea typeface="+mn-lt"/>
                <a:cs typeface="+mn-lt"/>
              </a:rPr>
              <a:t>Azure RedHat OpenShift</a:t>
            </a:r>
            <a:endParaRPr lang="en-US" dirty="0">
              <a:latin typeface="Segoe UI Light"/>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Different Types</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dirty="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57" name="Picture 156" descr="Text&#10;&#10;Description automatically generated">
            <a:extLst>
              <a:ext uri="{FF2B5EF4-FFF2-40B4-BE49-F238E27FC236}">
                <a16:creationId xmlns:a16="http://schemas.microsoft.com/office/drawing/2014/main" id="{BB5EC797-3563-DF4B-5359-1C981D23D24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16306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defRPr/>
            </a:pPr>
            <a:r>
              <a:rPr kumimoji="0" lang="en-US" sz="4800" b="0" i="0" u="none" strike="noStrike" kern="1200" cap="none" spc="0" normalizeH="0" baseline="0" noProof="0" dirty="0">
                <a:ln>
                  <a:noFill/>
                </a:ln>
                <a:effectLst/>
                <a:uLnTx/>
                <a:uFillTx/>
                <a:latin typeface="Segoe UI Light"/>
                <a:ea typeface="+mn-lt"/>
                <a:cs typeface="Segoe UI Light"/>
              </a:rPr>
              <a:t>Volumes in </a:t>
            </a:r>
            <a:r>
              <a:rPr lang="en-US" sz="4800" dirty="0">
                <a:latin typeface="Segoe UI Light"/>
                <a:ea typeface="+mn-lt"/>
                <a:cs typeface="Segoe UI Light"/>
              </a:rPr>
              <a:t>Azure RedHat OpenShift</a:t>
            </a:r>
            <a:endParaRPr lang="en-US" dirty="0"/>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Different Types of Volumes</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Text&#10;&#10;Description automatically generated">
            <a:extLst>
              <a:ext uri="{FF2B5EF4-FFF2-40B4-BE49-F238E27FC236}">
                <a16:creationId xmlns:a16="http://schemas.microsoft.com/office/drawing/2014/main" id="{899DD570-FEB9-41B5-9D4E-18269987593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1866110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3"/>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8AA63586-E1F6-FCC9-5830-A10921165F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9985544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2440" y="-38735"/>
            <a:ext cx="10515600" cy="1325563"/>
          </a:xfrm>
        </p:spPr>
        <p:txBody>
          <a:bodyPr/>
          <a:lstStyle/>
          <a:p>
            <a:r>
              <a:rPr lang="en-US" sz="5400" b="1" dirty="0">
                <a:solidFill>
                  <a:srgbClr val="002060"/>
                </a:solidFill>
                <a:latin typeface="Segoe UI"/>
                <a:cs typeface="Segoe UI"/>
              </a:rPr>
              <a:t>Ratings App</a:t>
            </a:r>
            <a:endParaRPr lang="en-US" dirty="0"/>
          </a:p>
        </p:txBody>
      </p:sp>
      <p:sp>
        <p:nvSpPr>
          <p:cNvPr id="2" name="Text Placeholder 1"/>
          <p:cNvSpPr>
            <a:spLocks noGrp="1"/>
          </p:cNvSpPr>
          <p:nvPr>
            <p:ph type="body" sz="quarter" idx="10"/>
          </p:nvPr>
        </p:nvSpPr>
        <p:spPr>
          <a:xfrm>
            <a:off x="6875558" y="1767407"/>
            <a:ext cx="5100323" cy="4159280"/>
          </a:xfrm>
        </p:spPr>
        <p:txBody>
          <a:bodyPr vert="horz" lIns="91440" tIns="45720" rIns="91440" bIns="45720" rtlCol="0" anchor="t">
            <a:normAutofit/>
          </a:bodyPr>
          <a:lstStyle/>
          <a:p>
            <a:r>
              <a:rPr lang="en-US" sz="3200" dirty="0">
                <a:latin typeface="Segoe UI"/>
                <a:cs typeface="Segoe UI"/>
              </a:rPr>
              <a:t>Simple Node.js application</a:t>
            </a:r>
          </a:p>
          <a:p>
            <a:r>
              <a:rPr lang="en-US" sz="3200" dirty="0">
                <a:latin typeface="Segoe UI"/>
                <a:cs typeface="Segoe UI"/>
              </a:rPr>
              <a:t>Two components:</a:t>
            </a:r>
            <a:endParaRPr lang="en-US" dirty="0">
              <a:latin typeface="Calibri" panose="020F0502020204030204"/>
              <a:cs typeface="Calibri" panose="020F0502020204030204"/>
            </a:endParaRPr>
          </a:p>
          <a:p>
            <a:pPr lvl="1"/>
            <a:r>
              <a:rPr lang="en-US" sz="2800" dirty="0">
                <a:latin typeface="Consolas"/>
                <a:cs typeface="Segoe UI"/>
              </a:rPr>
              <a:t>rating-</a:t>
            </a:r>
            <a:r>
              <a:rPr lang="en-US" sz="2800" dirty="0" err="1">
                <a:latin typeface="Consolas"/>
                <a:cs typeface="Segoe UI"/>
              </a:rPr>
              <a:t>api</a:t>
            </a:r>
            <a:r>
              <a:rPr lang="en-US" sz="2800" dirty="0">
                <a:latin typeface="Segoe UI"/>
                <a:cs typeface="Segoe UI"/>
              </a:rPr>
              <a:t> is the public-facing web API</a:t>
            </a:r>
          </a:p>
          <a:p>
            <a:pPr lvl="1"/>
            <a:r>
              <a:rPr lang="en-US" sz="2800" dirty="0">
                <a:latin typeface="Consolas"/>
                <a:cs typeface="Segoe UI"/>
              </a:rPr>
              <a:t>rating-web</a:t>
            </a:r>
            <a:r>
              <a:rPr lang="en-US" sz="2800" dirty="0">
                <a:latin typeface="Segoe UI"/>
                <a:cs typeface="Segoe UI"/>
              </a:rPr>
              <a:t> is the public-facing web frontend</a:t>
            </a: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grpSp>
        <p:nvGrpSpPr>
          <p:cNvPr id="8" name="Group 7">
            <a:extLst>
              <a:ext uri="{FF2B5EF4-FFF2-40B4-BE49-F238E27FC236}">
                <a16:creationId xmlns:a16="http://schemas.microsoft.com/office/drawing/2014/main" id="{C57249E0-732F-BC74-F6DD-760F2E82B87A}"/>
              </a:ext>
            </a:extLst>
          </p:cNvPr>
          <p:cNvGrpSpPr/>
          <p:nvPr/>
        </p:nvGrpSpPr>
        <p:grpSpPr>
          <a:xfrm>
            <a:off x="524691" y="1107656"/>
            <a:ext cx="5925457" cy="5443639"/>
            <a:chOff x="4913811" y="2189696"/>
            <a:chExt cx="6585857" cy="5867983"/>
          </a:xfrm>
        </p:grpSpPr>
        <p:pic>
          <p:nvPicPr>
            <p:cNvPr id="4" name="Picture 5" descr="Graphical user interface, website&#10;&#10;Description automatically generated">
              <a:extLst>
                <a:ext uri="{FF2B5EF4-FFF2-40B4-BE49-F238E27FC236}">
                  <a16:creationId xmlns:a16="http://schemas.microsoft.com/office/drawing/2014/main" id="{05947AA8-A647-64AE-4C48-08B91BD65C4A}"/>
                </a:ext>
              </a:extLst>
            </p:cNvPr>
            <p:cNvPicPr>
              <a:picLocks noChangeAspect="1"/>
            </p:cNvPicPr>
            <p:nvPr/>
          </p:nvPicPr>
          <p:blipFill>
            <a:blip r:embed="rId4"/>
            <a:stretch>
              <a:fillRect/>
            </a:stretch>
          </p:blipFill>
          <p:spPr>
            <a:xfrm>
              <a:off x="4913811" y="2189696"/>
              <a:ext cx="6585857" cy="2258716"/>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D3F60D72-F685-8F03-88CE-435A0E1DAE03}"/>
                </a:ext>
              </a:extLst>
            </p:cNvPr>
            <p:cNvPicPr>
              <a:picLocks noChangeAspect="1"/>
            </p:cNvPicPr>
            <p:nvPr/>
          </p:nvPicPr>
          <p:blipFill>
            <a:blip r:embed="rId5"/>
            <a:stretch>
              <a:fillRect/>
            </a:stretch>
          </p:blipFill>
          <p:spPr>
            <a:xfrm>
              <a:off x="4914900" y="4451509"/>
              <a:ext cx="6583680" cy="1856422"/>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4F428D18-B1D0-551D-5CE5-E965DCB4ECD6}"/>
                </a:ext>
              </a:extLst>
            </p:cNvPr>
            <p:cNvPicPr>
              <a:picLocks noChangeAspect="1"/>
            </p:cNvPicPr>
            <p:nvPr/>
          </p:nvPicPr>
          <p:blipFill>
            <a:blip r:embed="rId6"/>
            <a:stretch>
              <a:fillRect/>
            </a:stretch>
          </p:blipFill>
          <p:spPr>
            <a:xfrm>
              <a:off x="4914900" y="6278409"/>
              <a:ext cx="6583680" cy="1779270"/>
            </a:xfrm>
            <a:prstGeom prst="rect">
              <a:avLst/>
            </a:prstGeom>
          </p:spPr>
        </p:pic>
      </p:grpSp>
    </p:spTree>
    <p:extLst>
      <p:ext uri="{BB962C8B-B14F-4D97-AF65-F5344CB8AC3E}">
        <p14:creationId xmlns:p14="http://schemas.microsoft.com/office/powerpoint/2010/main" val="41825825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3"/>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0F097369-1383-304C-BED9-E5A7CC422CAF}"/>
              </a:ext>
            </a:extLst>
          </p:cNvPr>
          <p:cNvPicPr>
            <a:picLocks noChangeAspect="1"/>
          </p:cNvPicPr>
          <p:nvPr/>
        </p:nvPicPr>
        <p:blipFill>
          <a:blip r:embed="rId4"/>
          <a:stretch>
            <a:fillRect/>
          </a:stretch>
        </p:blipFill>
        <p:spPr>
          <a:xfrm>
            <a:off x="3924300" y="1422400"/>
            <a:ext cx="4343400" cy="4013200"/>
          </a:xfrm>
          <a:prstGeom prst="rect">
            <a:avLst/>
          </a:prstGeom>
        </p:spPr>
      </p:pic>
      <p:pic>
        <p:nvPicPr>
          <p:cNvPr id="8" name="Picture 7" descr="Text&#10;&#10;Description automatically generated">
            <a:extLst>
              <a:ext uri="{FF2B5EF4-FFF2-40B4-BE49-F238E27FC236}">
                <a16:creationId xmlns:a16="http://schemas.microsoft.com/office/drawing/2014/main" id="{7D9E013D-3622-0672-B7A3-539AA962D23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50881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7" name="Picture 6" descr="Text&#10;&#10;Description automatically generated">
            <a:extLst>
              <a:ext uri="{FF2B5EF4-FFF2-40B4-BE49-F238E27FC236}">
                <a16:creationId xmlns:a16="http://schemas.microsoft.com/office/drawing/2014/main" id="{0CE7A310-82D8-0E4F-B3BB-74CB98B8BE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86732182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4"/>
          <a:stretch>
            <a:fillRect/>
          </a:stretch>
        </p:blipFill>
        <p:spPr>
          <a:xfrm>
            <a:off x="478054" y="3965417"/>
            <a:ext cx="7175500" cy="2336800"/>
          </a:xfrm>
          <a:prstGeom prst="rect">
            <a:avLst/>
          </a:prstGeom>
        </p:spPr>
      </p:pic>
      <p:pic>
        <p:nvPicPr>
          <p:cNvPr id="8" name="Picture 7" descr="Text&#10;&#10;Description automatically generated">
            <a:extLst>
              <a:ext uri="{FF2B5EF4-FFF2-40B4-BE49-F238E27FC236}">
                <a16:creationId xmlns:a16="http://schemas.microsoft.com/office/drawing/2014/main" id="{07CBC0CF-E95E-6B74-0DB3-724F189D00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1337356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9" name="Picture 8" descr="Diagram&#10;&#10;Description automatically generated">
            <a:extLst>
              <a:ext uri="{FF2B5EF4-FFF2-40B4-BE49-F238E27FC236}">
                <a16:creationId xmlns:a16="http://schemas.microsoft.com/office/drawing/2014/main" id="{277BEA79-CA5C-0349-94CD-C02A861A50D8}"/>
              </a:ext>
            </a:extLst>
          </p:cNvPr>
          <p:cNvPicPr>
            <a:picLocks noChangeAspect="1"/>
          </p:cNvPicPr>
          <p:nvPr/>
        </p:nvPicPr>
        <p:blipFill>
          <a:blip r:embed="rId3"/>
          <a:stretch>
            <a:fillRect/>
          </a:stretch>
        </p:blipFill>
        <p:spPr>
          <a:xfrm>
            <a:off x="432208" y="1232941"/>
            <a:ext cx="9156700" cy="5181600"/>
          </a:xfrm>
          <a:prstGeom prst="rect">
            <a:avLst/>
          </a:prstGeom>
        </p:spPr>
      </p:pic>
      <p:pic>
        <p:nvPicPr>
          <p:cNvPr id="6" name="Picture 5" descr="Text&#10;&#10;Description automatically generated">
            <a:extLst>
              <a:ext uri="{FF2B5EF4-FFF2-40B4-BE49-F238E27FC236}">
                <a16:creationId xmlns:a16="http://schemas.microsoft.com/office/drawing/2014/main" id="{1A2B5629-DFE4-1EE2-53A7-98A8AC3CB0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0112316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4"/>
          <a:stretch>
            <a:fillRect/>
          </a:stretch>
        </p:blipFill>
        <p:spPr>
          <a:xfrm>
            <a:off x="478054" y="3965417"/>
            <a:ext cx="7175500" cy="2336800"/>
          </a:xfrm>
          <a:prstGeom prst="rect">
            <a:avLst/>
          </a:prstGeom>
        </p:spPr>
      </p:pic>
      <p:pic>
        <p:nvPicPr>
          <p:cNvPr id="6" name="Picture 5" descr="Text&#10;&#10;Description automatically generated">
            <a:extLst>
              <a:ext uri="{FF2B5EF4-FFF2-40B4-BE49-F238E27FC236}">
                <a16:creationId xmlns:a16="http://schemas.microsoft.com/office/drawing/2014/main" id="{5477B52E-8711-4247-BEA7-5A7A02FE1D5D}"/>
              </a:ext>
            </a:extLst>
          </p:cNvPr>
          <p:cNvPicPr>
            <a:picLocks noChangeAspect="1"/>
          </p:cNvPicPr>
          <p:nvPr/>
        </p:nvPicPr>
        <p:blipFill>
          <a:blip r:embed="rId5"/>
          <a:stretch>
            <a:fillRect/>
          </a:stretch>
        </p:blipFill>
        <p:spPr>
          <a:xfrm>
            <a:off x="2381250" y="1149350"/>
            <a:ext cx="7429500" cy="4559300"/>
          </a:xfrm>
          <a:prstGeom prst="rect">
            <a:avLst/>
          </a:prstGeom>
        </p:spPr>
      </p:pic>
      <p:pic>
        <p:nvPicPr>
          <p:cNvPr id="9" name="Picture 8" descr="Text&#10;&#10;Description automatically generated">
            <a:extLst>
              <a:ext uri="{FF2B5EF4-FFF2-40B4-BE49-F238E27FC236}">
                <a16:creationId xmlns:a16="http://schemas.microsoft.com/office/drawing/2014/main" id="{CBB0C48F-A37F-BDEE-590F-154B636F9E0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9171441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Diagram&#10;&#10;Description automatically generated with medium confidence">
            <a:extLst>
              <a:ext uri="{FF2B5EF4-FFF2-40B4-BE49-F238E27FC236}">
                <a16:creationId xmlns:a16="http://schemas.microsoft.com/office/drawing/2014/main" id="{50385F4F-2EC9-F143-B1AB-ADEB0FD3AFE9}"/>
              </a:ext>
            </a:extLst>
          </p:cNvPr>
          <p:cNvPicPr>
            <a:picLocks noChangeAspect="1"/>
          </p:cNvPicPr>
          <p:nvPr/>
        </p:nvPicPr>
        <p:blipFill>
          <a:blip r:embed="rId3"/>
          <a:stretch>
            <a:fillRect/>
          </a:stretch>
        </p:blipFill>
        <p:spPr>
          <a:xfrm>
            <a:off x="432208" y="1232941"/>
            <a:ext cx="9207500" cy="5181600"/>
          </a:xfrm>
          <a:prstGeom prst="rect">
            <a:avLst/>
          </a:prstGeom>
        </p:spPr>
      </p:pic>
      <p:pic>
        <p:nvPicPr>
          <p:cNvPr id="7" name="Picture 6" descr="Text&#10;&#10;Description automatically generated">
            <a:extLst>
              <a:ext uri="{FF2B5EF4-FFF2-40B4-BE49-F238E27FC236}">
                <a16:creationId xmlns:a16="http://schemas.microsoft.com/office/drawing/2014/main" id="{F79245CD-C652-D9E9-A327-10B5F8C05D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72517721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3"/>
          <a:stretch>
            <a:fillRect/>
          </a:stretch>
        </p:blipFill>
        <p:spPr>
          <a:xfrm>
            <a:off x="478054" y="1232941"/>
            <a:ext cx="9207500" cy="5181600"/>
          </a:xfrm>
          <a:prstGeom prst="rect">
            <a:avLst/>
          </a:prstGeom>
        </p:spPr>
      </p:pic>
      <p:pic>
        <p:nvPicPr>
          <p:cNvPr id="6" name="Picture 5" descr="Text&#10;&#10;Description automatically generated">
            <a:extLst>
              <a:ext uri="{FF2B5EF4-FFF2-40B4-BE49-F238E27FC236}">
                <a16:creationId xmlns:a16="http://schemas.microsoft.com/office/drawing/2014/main" id="{0CE1FC40-0AEF-934A-6460-457ECA084F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018497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3"/>
          <a:stretch>
            <a:fillRect/>
          </a:stretch>
        </p:blipFill>
        <p:spPr>
          <a:xfrm>
            <a:off x="478054" y="1232941"/>
            <a:ext cx="9207500" cy="5181600"/>
          </a:xfrm>
          <a:prstGeom prst="rect">
            <a:avLst/>
          </a:prstGeom>
        </p:spPr>
      </p:pic>
      <p:pic>
        <p:nvPicPr>
          <p:cNvPr id="3" name="Picture 2" descr="Text&#10;&#10;Description automatically generated">
            <a:extLst>
              <a:ext uri="{FF2B5EF4-FFF2-40B4-BE49-F238E27FC236}">
                <a16:creationId xmlns:a16="http://schemas.microsoft.com/office/drawing/2014/main" id="{5E20776E-5F37-9548-9008-502C6D505B9C}"/>
              </a:ext>
            </a:extLst>
          </p:cNvPr>
          <p:cNvPicPr>
            <a:picLocks noChangeAspect="1"/>
          </p:cNvPicPr>
          <p:nvPr/>
        </p:nvPicPr>
        <p:blipFill>
          <a:blip r:embed="rId4"/>
          <a:stretch>
            <a:fillRect/>
          </a:stretch>
        </p:blipFill>
        <p:spPr>
          <a:xfrm>
            <a:off x="3526094" y="1574988"/>
            <a:ext cx="4343400" cy="4013200"/>
          </a:xfrm>
          <a:prstGeom prst="rect">
            <a:avLst/>
          </a:prstGeom>
        </p:spPr>
      </p:pic>
      <p:pic>
        <p:nvPicPr>
          <p:cNvPr id="8" name="Picture 7" descr="Text&#10;&#10;Description automatically generated">
            <a:extLst>
              <a:ext uri="{FF2B5EF4-FFF2-40B4-BE49-F238E27FC236}">
                <a16:creationId xmlns:a16="http://schemas.microsoft.com/office/drawing/2014/main" id="{86137AAA-6F90-A177-4CFE-77383F13C8F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1105730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a:t>
            </a:r>
          </a:p>
        </p:txBody>
      </p:sp>
      <p:pic>
        <p:nvPicPr>
          <p:cNvPr id="3" name="Picture 2" descr="Diagram&#10;&#10;Description automatically generated">
            <a:extLst>
              <a:ext uri="{FF2B5EF4-FFF2-40B4-BE49-F238E27FC236}">
                <a16:creationId xmlns:a16="http://schemas.microsoft.com/office/drawing/2014/main" id="{DE852FC9-5AE6-BB44-946B-07C7BE89FB60}"/>
              </a:ext>
            </a:extLst>
          </p:cNvPr>
          <p:cNvPicPr>
            <a:picLocks noChangeAspect="1"/>
          </p:cNvPicPr>
          <p:nvPr/>
        </p:nvPicPr>
        <p:blipFill>
          <a:blip r:embed="rId3"/>
          <a:stretch>
            <a:fillRect/>
          </a:stretch>
        </p:blipFill>
        <p:spPr>
          <a:xfrm>
            <a:off x="478054" y="1232941"/>
            <a:ext cx="7073900" cy="4991100"/>
          </a:xfrm>
          <a:prstGeom prst="rect">
            <a:avLst/>
          </a:prstGeom>
        </p:spPr>
      </p:pic>
      <p:pic>
        <p:nvPicPr>
          <p:cNvPr id="7" name="Picture 6" descr="Text&#10;&#10;Description automatically generated">
            <a:extLst>
              <a:ext uri="{FF2B5EF4-FFF2-40B4-BE49-F238E27FC236}">
                <a16:creationId xmlns:a16="http://schemas.microsoft.com/office/drawing/2014/main" id="{1ECF533E-207E-5CFD-0D90-59127D3D3E0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9837996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3"/>
          <a:stretch>
            <a:fillRect/>
          </a:stretch>
        </p:blipFill>
        <p:spPr>
          <a:xfrm>
            <a:off x="478054" y="1232941"/>
            <a:ext cx="7162800" cy="5041900"/>
          </a:xfrm>
          <a:prstGeom prst="rect">
            <a:avLst/>
          </a:prstGeom>
        </p:spPr>
      </p:pic>
      <p:pic>
        <p:nvPicPr>
          <p:cNvPr id="7" name="Picture 6" descr="Text&#10;&#10;Description automatically generated">
            <a:extLst>
              <a:ext uri="{FF2B5EF4-FFF2-40B4-BE49-F238E27FC236}">
                <a16:creationId xmlns:a16="http://schemas.microsoft.com/office/drawing/2014/main" id="{4CEE408D-E440-1115-80C0-1F01CAAAF68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4353676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Journey to ARO</a:t>
            </a:r>
            <a:br>
              <a:rPr lang="en-US" dirty="0"/>
            </a:br>
            <a:r>
              <a:rPr lang="en-US" sz="3200" b="1" dirty="0">
                <a:solidFill>
                  <a:srgbClr val="7030A0"/>
                </a:solidFill>
                <a:latin typeface="Segoe UI"/>
                <a:cs typeface="Segoe UI"/>
              </a:rPr>
              <a:t>Here's our roadmap for the hack</a:t>
            </a:r>
            <a:endParaRPr lang="en-US" dirty="0">
              <a:latin typeface="Segoe UI"/>
              <a:cs typeface="Segoe UI"/>
            </a:endParaRPr>
          </a:p>
        </p:txBody>
      </p:sp>
      <p:sp>
        <p:nvSpPr>
          <p:cNvPr id="2" name="Text Placeholder 1"/>
          <p:cNvSpPr>
            <a:spLocks noGrp="1"/>
          </p:cNvSpPr>
          <p:nvPr>
            <p:ph type="body" sz="quarter" idx="10"/>
          </p:nvPr>
        </p:nvSpPr>
        <p:spPr>
          <a:xfrm>
            <a:off x="576358" y="1772487"/>
            <a:ext cx="11653523" cy="4545360"/>
          </a:xfrm>
        </p:spPr>
        <p:txBody>
          <a:bodyPr vert="horz" lIns="91440" tIns="45720" rIns="91440" bIns="45720" rtlCol="0" anchor="t">
            <a:normAutofit fontScale="92500" lnSpcReduction="10000"/>
          </a:bodyPr>
          <a:lstStyle/>
          <a:p>
            <a:pPr marL="514350" indent="-514350">
              <a:buAutoNum type="arabicPeriod"/>
            </a:pPr>
            <a:r>
              <a:rPr lang="en-US" sz="3200" dirty="0">
                <a:latin typeface="Segoe UI"/>
                <a:cs typeface="Segoe UI"/>
              </a:rPr>
              <a:t>ARO cluster deployment</a:t>
            </a:r>
            <a:endParaRPr lang="en-US" dirty="0"/>
          </a:p>
          <a:p>
            <a:pPr marL="514350" indent="-514350">
              <a:buAutoNum type="arabicPeriod"/>
            </a:pPr>
            <a:r>
              <a:rPr lang="en-US" sz="3200" dirty="0">
                <a:latin typeface="Segoe UI"/>
                <a:cs typeface="Segoe UI"/>
              </a:rPr>
              <a:t>Application deployment</a:t>
            </a:r>
            <a:endParaRPr lang="en-US" sz="3200" dirty="0">
              <a:latin typeface="Segoe UI" panose="020B0502040204020203" pitchFamily="34" charset="0"/>
              <a:cs typeface="Segoe UI" panose="020B0502040204020203" pitchFamily="34" charset="0"/>
            </a:endParaRPr>
          </a:p>
          <a:p>
            <a:pPr marL="514350" indent="-514350">
              <a:buAutoNum type="arabicPeriod"/>
            </a:pPr>
            <a:r>
              <a:rPr lang="en-US" sz="3200" dirty="0">
                <a:latin typeface="Segoe UI"/>
                <a:cs typeface="Segoe UI"/>
              </a:rPr>
              <a:t>Logging and Metrics</a:t>
            </a:r>
            <a:endParaRPr lang="en-US" sz="3200" dirty="0">
              <a:latin typeface="Segoe UI" panose="020B0502040204020203" pitchFamily="34" charset="0"/>
              <a:cs typeface="Segoe UI" panose="020B0502040204020203" pitchFamily="34" charset="0"/>
            </a:endParaRPr>
          </a:p>
          <a:p>
            <a:pPr marL="514350" indent="-514350">
              <a:buAutoNum type="arabicPeriod"/>
            </a:pPr>
            <a:r>
              <a:rPr lang="en-US" sz="3200" dirty="0">
                <a:latin typeface="Segoe UI"/>
                <a:cs typeface="Segoe UI"/>
              </a:rPr>
              <a:t>Storage</a:t>
            </a:r>
          </a:p>
          <a:p>
            <a:pPr marL="514350" indent="-514350">
              <a:buAutoNum type="arabicPeriod"/>
            </a:pPr>
            <a:r>
              <a:rPr lang="en-US" sz="3200" dirty="0">
                <a:latin typeface="Segoe UI"/>
                <a:cs typeface="Segoe UI"/>
              </a:rPr>
              <a:t>Configuration</a:t>
            </a:r>
          </a:p>
          <a:p>
            <a:pPr marL="514350" indent="-514350">
              <a:buAutoNum type="arabicPeriod"/>
            </a:pPr>
            <a:r>
              <a:rPr lang="en-US" sz="3200" dirty="0">
                <a:latin typeface="Segoe UI"/>
                <a:cs typeface="Segoe UI"/>
              </a:rPr>
              <a:t>Networking</a:t>
            </a:r>
          </a:p>
          <a:p>
            <a:pPr marL="514350" indent="-514350">
              <a:buAutoNum type="arabicPeriod"/>
            </a:pPr>
            <a:r>
              <a:rPr lang="en-US" sz="3200" dirty="0">
                <a:latin typeface="Segoe UI"/>
                <a:cs typeface="Segoe UI"/>
              </a:rPr>
              <a:t>Scaling</a:t>
            </a:r>
          </a:p>
          <a:p>
            <a:pPr marL="514350" indent="-514350">
              <a:buAutoNum type="arabicPeriod"/>
            </a:pPr>
            <a:r>
              <a:rPr lang="en-US" sz="3200" dirty="0">
                <a:latin typeface="Segoe UI"/>
                <a:cs typeface="Segoe UI"/>
              </a:rPr>
              <a:t>Azure Active Directory Integration</a:t>
            </a:r>
            <a:endParaRPr lang="en-US" sz="3200" dirty="0">
              <a:latin typeface="Segoe UI" panose="020B0502040204020203" pitchFamily="34" charset="0"/>
              <a:cs typeface="Segoe UI" panose="020B0502040204020203" pitchFamily="34" charset="0"/>
            </a:endParaRPr>
          </a:p>
          <a:p>
            <a:pPr marL="514350" indent="-514350">
              <a:buFont typeface="Arial" panose="020B0604020202020204" pitchFamily="34" charset="0"/>
              <a:buAutoNum type="arabicPeriod"/>
            </a:pPr>
            <a:r>
              <a:rPr lang="en-US" sz="3200" dirty="0">
                <a:latin typeface="Segoe UI"/>
                <a:cs typeface="Segoe UI"/>
              </a:rPr>
              <a:t>Azure Key Vault Integration</a:t>
            </a:r>
            <a:endParaRPr lang="en-US" sz="3200" dirty="0">
              <a:latin typeface="Segoe UI" panose="020B0502040204020203" pitchFamily="34" charset="0"/>
              <a:cs typeface="Segoe UI" panose="020B0502040204020203" pitchFamily="34" charset="0"/>
            </a:endParaRPr>
          </a:p>
          <a:p>
            <a:pPr marL="514350" indent="-514350">
              <a:buAutoNum type="arabicPeriod"/>
            </a:pPr>
            <a:endParaRPr lang="en-US" sz="3200" dirty="0">
              <a:latin typeface="Segoe UI" panose="020B0502040204020203" pitchFamily="34" charset="0"/>
              <a:cs typeface="Segoe UI" panose="020B0502040204020203" pitchFamily="34" charset="0"/>
            </a:endParaRPr>
          </a:p>
          <a:p>
            <a:pPr marL="514350" indent="-514350">
              <a:buAutoNum type="arabicPeriod"/>
            </a:pPr>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863935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3"/>
          <a:stretch>
            <a:fillRect/>
          </a:stretch>
        </p:blipFill>
        <p:spPr>
          <a:xfrm>
            <a:off x="478054" y="1232941"/>
            <a:ext cx="7162800" cy="5041900"/>
          </a:xfrm>
          <a:prstGeom prst="rect">
            <a:avLst/>
          </a:prstGeom>
        </p:spPr>
      </p:pic>
      <p:pic>
        <p:nvPicPr>
          <p:cNvPr id="3" name="Picture 2" descr="Text&#10;&#10;Description automatically generated">
            <a:extLst>
              <a:ext uri="{FF2B5EF4-FFF2-40B4-BE49-F238E27FC236}">
                <a16:creationId xmlns:a16="http://schemas.microsoft.com/office/drawing/2014/main" id="{E11E9395-DAE2-1B44-A127-6F4B9BA98960}"/>
              </a:ext>
            </a:extLst>
          </p:cNvPr>
          <p:cNvPicPr>
            <a:picLocks noChangeAspect="1"/>
          </p:cNvPicPr>
          <p:nvPr/>
        </p:nvPicPr>
        <p:blipFill>
          <a:blip r:embed="rId4"/>
          <a:stretch>
            <a:fillRect/>
          </a:stretch>
        </p:blipFill>
        <p:spPr>
          <a:xfrm>
            <a:off x="3282950" y="1492250"/>
            <a:ext cx="5626100" cy="3873500"/>
          </a:xfrm>
          <a:prstGeom prst="rect">
            <a:avLst/>
          </a:prstGeom>
        </p:spPr>
      </p:pic>
      <p:pic>
        <p:nvPicPr>
          <p:cNvPr id="8" name="Picture 7" descr="Text&#10;&#10;Description automatically generated">
            <a:extLst>
              <a:ext uri="{FF2B5EF4-FFF2-40B4-BE49-F238E27FC236}">
                <a16:creationId xmlns:a16="http://schemas.microsoft.com/office/drawing/2014/main" id="{22BB9EE4-5BF5-685B-AA40-F2B954E17F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0920736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6" name="Picture 5" descr="Diagram&#10;&#10;Description automatically generated">
            <a:extLst>
              <a:ext uri="{FF2B5EF4-FFF2-40B4-BE49-F238E27FC236}">
                <a16:creationId xmlns:a16="http://schemas.microsoft.com/office/drawing/2014/main" id="{F126E8E2-3F59-7E4C-8614-37FE415CEBDC}"/>
              </a:ext>
            </a:extLst>
          </p:cNvPr>
          <p:cNvPicPr>
            <a:picLocks noChangeAspect="1"/>
          </p:cNvPicPr>
          <p:nvPr/>
        </p:nvPicPr>
        <p:blipFill>
          <a:blip r:embed="rId3"/>
          <a:stretch>
            <a:fillRect/>
          </a:stretch>
        </p:blipFill>
        <p:spPr>
          <a:xfrm>
            <a:off x="478054" y="1232941"/>
            <a:ext cx="9169400" cy="5118100"/>
          </a:xfrm>
          <a:prstGeom prst="rect">
            <a:avLst/>
          </a:prstGeom>
        </p:spPr>
      </p:pic>
      <p:pic>
        <p:nvPicPr>
          <p:cNvPr id="7" name="Picture 6" descr="Text&#10;&#10;Description automatically generated">
            <a:extLst>
              <a:ext uri="{FF2B5EF4-FFF2-40B4-BE49-F238E27FC236}">
                <a16:creationId xmlns:a16="http://schemas.microsoft.com/office/drawing/2014/main" id="{D1A8C094-348E-AAF2-5DA8-6E288EB924B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480538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3" name="Picture 2" descr="Diagram&#10;&#10;Description automatically generated">
            <a:extLst>
              <a:ext uri="{FF2B5EF4-FFF2-40B4-BE49-F238E27FC236}">
                <a16:creationId xmlns:a16="http://schemas.microsoft.com/office/drawing/2014/main" id="{84ED43DE-6DF5-1A4C-AB18-9D93910A0FD5}"/>
              </a:ext>
            </a:extLst>
          </p:cNvPr>
          <p:cNvPicPr>
            <a:picLocks noChangeAspect="1"/>
          </p:cNvPicPr>
          <p:nvPr/>
        </p:nvPicPr>
        <p:blipFill>
          <a:blip r:embed="rId3"/>
          <a:stretch>
            <a:fillRect/>
          </a:stretch>
        </p:blipFill>
        <p:spPr>
          <a:xfrm>
            <a:off x="478054" y="1232941"/>
            <a:ext cx="9220200" cy="5181600"/>
          </a:xfrm>
          <a:prstGeom prst="rect">
            <a:avLst/>
          </a:prstGeom>
        </p:spPr>
      </p:pic>
      <p:pic>
        <p:nvPicPr>
          <p:cNvPr id="7" name="Picture 6" descr="Text&#10;&#10;Description automatically generated">
            <a:extLst>
              <a:ext uri="{FF2B5EF4-FFF2-40B4-BE49-F238E27FC236}">
                <a16:creationId xmlns:a16="http://schemas.microsoft.com/office/drawing/2014/main" id="{A3670C02-08DC-837E-C118-73B58CF8878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8057703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#4</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deploy a database!</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Deploy a MongoDB service</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Identify the MongoDB service's hostname and have it saved for the next challenge</a:t>
            </a:r>
            <a:endParaRPr lang="en-US" sz="2800" dirty="0">
              <a:latin typeface="Segoe UI" panose="020B0502040204020203" pitchFamily="34" charset="0"/>
              <a:cs typeface="Segoe UI" panose="020B0502040204020203" pitchFamily="34" charset="0"/>
            </a:endParaRPr>
          </a:p>
          <a:p>
            <a:pPr lvl="1"/>
            <a:r>
              <a:rPr lang="en-US" sz="2800" dirty="0">
                <a:latin typeface="Segoe UI"/>
                <a:cs typeface="Segoe UI"/>
              </a:rPr>
              <a:t>Identify the </a:t>
            </a:r>
            <a:r>
              <a:rPr lang="en-US" sz="2800" u="sng" dirty="0">
                <a:latin typeface="Segoe UI"/>
                <a:cs typeface="Segoe UI"/>
              </a:rPr>
              <a:t>rating-</a:t>
            </a:r>
            <a:r>
              <a:rPr lang="en-US" sz="2800" u="sng" dirty="0" err="1">
                <a:latin typeface="Segoe UI"/>
                <a:cs typeface="Segoe UI"/>
              </a:rPr>
              <a:t>api</a:t>
            </a:r>
            <a:r>
              <a:rPr lang="en-US" sz="2800" dirty="0">
                <a:latin typeface="Segoe UI"/>
                <a:cs typeface="Segoe UI"/>
              </a:rPr>
              <a:t> service's hostname and have it saved for the next challenge</a:t>
            </a:r>
            <a:endParaRPr lang="en-US" sz="28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ea typeface="+mn-lt"/>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9" name="Picture 9" descr="Diagram&#10;&#10;Description automatically generated">
            <a:extLst>
              <a:ext uri="{FF2B5EF4-FFF2-40B4-BE49-F238E27FC236}">
                <a16:creationId xmlns:a16="http://schemas.microsoft.com/office/drawing/2014/main" id="{F63E645D-A025-1B36-B93B-78334E548DF3}"/>
              </a:ext>
            </a:extLst>
          </p:cNvPr>
          <p:cNvPicPr>
            <a:picLocks noChangeAspect="1"/>
          </p:cNvPicPr>
          <p:nvPr/>
        </p:nvPicPr>
        <p:blipFill>
          <a:blip r:embed="rId4"/>
          <a:stretch>
            <a:fillRect/>
          </a:stretch>
        </p:blipFill>
        <p:spPr>
          <a:xfrm>
            <a:off x="1327150" y="4168442"/>
            <a:ext cx="9344439" cy="2505601"/>
          </a:xfrm>
          <a:prstGeom prst="rect">
            <a:avLst/>
          </a:prstGeom>
        </p:spPr>
      </p:pic>
    </p:spTree>
    <p:extLst>
      <p:ext uri="{BB962C8B-B14F-4D97-AF65-F5344CB8AC3E}">
        <p14:creationId xmlns:p14="http://schemas.microsoft.com/office/powerpoint/2010/main" val="1468667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Configuration</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163322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Configuration</a:t>
            </a:r>
            <a:br>
              <a:rPr lang="en-US" sz="5400" dirty="0">
                <a:latin typeface="Impact" panose="020B0806030902050204" pitchFamily="34" charset="0"/>
              </a:rPr>
            </a:br>
            <a:r>
              <a:rPr lang="en-US" sz="3600" b="1" dirty="0">
                <a:solidFill>
                  <a:srgbClr val="7030A0"/>
                </a:solidFill>
                <a:latin typeface="Segoe UI"/>
                <a:cs typeface="Segoe UI"/>
              </a:rPr>
              <a:t>Environment Variables</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When you create a deployment, you deploy pods. When a Pod is deployed as part of the deployment, you can set environment variables for the containers that run in the Pod.</a:t>
            </a:r>
            <a:endParaRPr lang="en-US" dirty="0">
              <a:latin typeface="Segoe UI"/>
              <a:cs typeface="Segoe UI" panose="020B0502040204020203" pitchFamily="34" charset="0"/>
            </a:endParaRPr>
          </a:p>
          <a:p>
            <a:r>
              <a:rPr lang="en-US" dirty="0">
                <a:latin typeface="Segoe UI"/>
                <a:ea typeface="Calibri"/>
                <a:cs typeface="Segoe UI"/>
              </a:rPr>
              <a:t>In the upcoming challenge, you will be configuring the environment variables for both the frontend and backend deployments.</a:t>
            </a:r>
            <a:endParaRPr lang="en-US" dirty="0">
              <a:latin typeface="Segoe UI"/>
              <a:ea typeface="Calibri"/>
              <a:cs typeface="Calibr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389570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a:rPr>
              <a:t>deployment</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a:rPr>
              <a:t>deployment</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extLst>
              <p:ext uri="{D42A27DB-BD31-4B8C-83A1-F6EECF244321}">
                <p14:modId xmlns:p14="http://schemas.microsoft.com/office/powerpoint/2010/main" val="2621652563"/>
              </p:ext>
            </p:extLst>
          </p:nvPr>
        </p:nvGraphicFramePr>
        <p:xfrm>
          <a:off x="7130263" y="2467430"/>
          <a:ext cx="3577772" cy="3138490"/>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u="sng" dirty="0"/>
                        <a:t>Pod</a:t>
                      </a:r>
                    </a:p>
                    <a:p>
                      <a:pPr lvl="0" algn="ctr">
                        <a:buNone/>
                      </a:pPr>
                      <a:r>
                        <a:rPr lang="en-US" dirty="0"/>
                        <a:t>ratings-</a:t>
                      </a:r>
                      <a:r>
                        <a:rPr lang="en-US" dirty="0" err="1"/>
                        <a:t>api</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dirty="0"/>
                        <a:t>Label(s)</a:t>
                      </a:r>
                    </a:p>
                  </a:txBody>
                  <a:tcPr/>
                </a:tc>
                <a:tc>
                  <a:txBody>
                    <a:bodyPr/>
                    <a:lstStyle/>
                    <a:p>
                      <a:r>
                        <a:rPr lang="en-US" sz="1600" dirty="0"/>
                        <a:t>app=ratings-</a:t>
                      </a:r>
                      <a:r>
                        <a:rPr lang="en-US" sz="1600" dirty="0" err="1"/>
                        <a:t>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mn-lt"/>
                          <a:ea typeface="+mn-ea"/>
                          <a:cs typeface="+mn-cs"/>
                        </a:rPr>
                        <a:t>Container-image</a:t>
                      </a:r>
                      <a:endParaRPr lang="en-US" dirty="0"/>
                    </a:p>
                  </a:txBody>
                  <a:tcPr/>
                </a:tc>
                <a:tc>
                  <a:txBody>
                    <a:bodyPr/>
                    <a:lstStyle/>
                    <a:p>
                      <a:r>
                        <a:rPr lang="en-US" sz="1200" dirty="0"/>
                        <a:t>my.azurecr.io/ratings-</a:t>
                      </a:r>
                      <a:r>
                        <a:rPr lang="en-US" sz="1200" dirty="0" err="1"/>
                        <a:t>api</a:t>
                      </a:r>
                      <a:endParaRPr lang="en-US" dirty="0" err="1"/>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53535"/>
                          </a:solidFill>
                          <a:effectLst/>
                          <a:uLnTx/>
                          <a:uFillTx/>
                          <a:latin typeface="+mn-lt"/>
                          <a:ea typeface="+mn-ea"/>
                          <a:cs typeface="+mn-cs"/>
                        </a:rPr>
                        <a:t>Port</a:t>
                      </a:r>
                      <a:endParaRPr lang="en-US" sz="1750" dirty="0"/>
                    </a:p>
                  </a:txBody>
                  <a:tcPr/>
                </a:tc>
                <a:tc>
                  <a:txBody>
                    <a:bodyPr/>
                    <a:lstStyle/>
                    <a:p>
                      <a:r>
                        <a:rPr lang="en-US" sz="1800" dirty="0"/>
                        <a:t>3001</a:t>
                      </a:r>
                    </a:p>
                  </a:txBody>
                  <a:tcPr/>
                </a:tc>
                <a:extLst>
                  <a:ext uri="{0D108BD9-81ED-4DB2-BD59-A6C34878D82A}">
                    <a16:rowId xmlns:a16="http://schemas.microsoft.com/office/drawing/2014/main" val="84918315"/>
                  </a:ext>
                </a:extLst>
              </a:tr>
              <a:tr h="451834">
                <a:tc>
                  <a:txBody>
                    <a:bodyPr/>
                    <a:lstStyle/>
                    <a:p>
                      <a:r>
                        <a:rPr lang="en-US" dirty="0"/>
                        <a:t>Mongo-</a:t>
                      </a:r>
                      <a:r>
                        <a:rPr lang="en-US" dirty="0" err="1"/>
                        <a:t>db</a:t>
                      </a:r>
                      <a:r>
                        <a:rPr lang="en-US" dirty="0"/>
                        <a:t>-</a:t>
                      </a:r>
                      <a:r>
                        <a:rPr lang="en-US" dirty="0" err="1"/>
                        <a:t>url</a:t>
                      </a:r>
                    </a:p>
                  </a:txBody>
                  <a:tcPr/>
                </a:tc>
                <a:tc>
                  <a:txBody>
                    <a:bodyPr/>
                    <a:lstStyle/>
                    <a:p>
                      <a:r>
                        <a:rPr lang="en-US" dirty="0"/>
                        <a:t>/sample/</a:t>
                      </a:r>
                      <a:r>
                        <a:rPr lang="en-US" dirty="0" err="1"/>
                        <a:t>db</a:t>
                      </a:r>
                    </a:p>
                  </a:txBody>
                  <a:tcPr/>
                </a:tc>
                <a:extLst>
                  <a:ext uri="{0D108BD9-81ED-4DB2-BD59-A6C34878D82A}">
                    <a16:rowId xmlns:a16="http://schemas.microsoft.com/office/drawing/2014/main" val="1086959283"/>
                  </a:ext>
                </a:extLst>
              </a:tr>
              <a:tr h="451834">
                <a:tc>
                  <a:txBody>
                    <a:bodyPr/>
                    <a:lstStyle/>
                    <a:p>
                      <a:r>
                        <a:rPr lang="en-US" dirty="0"/>
                        <a:t>(Resources)</a:t>
                      </a:r>
                    </a:p>
                  </a:txBody>
                  <a:tcPr/>
                </a:tc>
                <a:tc>
                  <a:txBody>
                    <a:bodyPr/>
                    <a:lstStyle/>
                    <a:p>
                      <a:r>
                        <a:rPr lang="en-US" dirty="0"/>
                        <a:t>&lt;</a:t>
                      </a:r>
                      <a:r>
                        <a:rPr lang="en-US" dirty="0" err="1"/>
                        <a:t>cpu</a:t>
                      </a:r>
                      <a:r>
                        <a:rPr lang="en-US" dirty="0"/>
                        <a:t>/memory&gt;</a:t>
                      </a:r>
                    </a:p>
                  </a:txBody>
                  <a:tcPr/>
                </a:tc>
                <a:extLst>
                  <a:ext uri="{0D108BD9-81ED-4DB2-BD59-A6C34878D82A}">
                    <a16:rowId xmlns:a16="http://schemas.microsoft.com/office/drawing/2014/main" val="2481315864"/>
                  </a:ext>
                </a:extLst>
              </a:tr>
            </a:tbl>
          </a:graphicData>
        </a:graphic>
      </p:graphicFrame>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extLst>
              <p:ext uri="{D42A27DB-BD31-4B8C-83A1-F6EECF244321}">
                <p14:modId xmlns:p14="http://schemas.microsoft.com/office/powerpoint/2010/main" val="3124785779"/>
              </p:ext>
            </p:extLst>
          </p:nvPr>
        </p:nvGraphicFramePr>
        <p:xfrm>
          <a:off x="1483965" y="2467430"/>
          <a:ext cx="3577772" cy="3143856"/>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u="sng" dirty="0"/>
                        <a:t>Pod</a:t>
                      </a:r>
                    </a:p>
                    <a:p>
                      <a:pPr lvl="0" algn="ctr">
                        <a:buNone/>
                      </a:pPr>
                      <a:r>
                        <a:rPr lang="en-US" dirty="0"/>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dirty="0"/>
                        <a:t>Label(s)</a:t>
                      </a:r>
                    </a:p>
                  </a:txBody>
                  <a:tcPr/>
                </a:tc>
                <a:tc>
                  <a:txBody>
                    <a:bodyPr/>
                    <a:lstStyle/>
                    <a:p>
                      <a:r>
                        <a:rPr lang="en-US" sz="1600" dirty="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mn-lt"/>
                          <a:ea typeface="+mn-ea"/>
                          <a:cs typeface="+mn-cs"/>
                        </a:rPr>
                        <a:t>Container-image</a:t>
                      </a:r>
                      <a:endParaRPr lang="en-US" dirty="0"/>
                    </a:p>
                  </a:txBody>
                  <a:tcPr/>
                </a:tc>
                <a:tc>
                  <a:txBody>
                    <a:bodyPr/>
                    <a:lstStyle/>
                    <a:p>
                      <a:r>
                        <a:rPr lang="en-US" sz="1200" dirty="0"/>
                        <a:t>my.azurecr.io/ratings-web</a:t>
                      </a:r>
                      <a:endParaRPr lang="en-US" sz="1400" dirty="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53535"/>
                          </a:solidFill>
                          <a:effectLst/>
                          <a:uLnTx/>
                          <a:uFillTx/>
                          <a:latin typeface="+mn-lt"/>
                          <a:ea typeface="+mn-ea"/>
                          <a:cs typeface="+mn-cs"/>
                        </a:rPr>
                        <a:t>Port</a:t>
                      </a:r>
                      <a:endParaRPr lang="en-US" sz="1750" dirty="0"/>
                    </a:p>
                  </a:txBody>
                  <a:tcPr/>
                </a:tc>
                <a:tc>
                  <a:txBody>
                    <a:bodyPr/>
                    <a:lstStyle/>
                    <a:p>
                      <a:r>
                        <a:rPr lang="en-US" sz="1800" dirty="0"/>
                        <a:t>3000</a:t>
                      </a:r>
                    </a:p>
                  </a:txBody>
                  <a:tcPr/>
                </a:tc>
                <a:extLst>
                  <a:ext uri="{0D108BD9-81ED-4DB2-BD59-A6C34878D82A}">
                    <a16:rowId xmlns:a16="http://schemas.microsoft.com/office/drawing/2014/main" val="84918315"/>
                  </a:ext>
                </a:extLst>
              </a:tr>
              <a:tr h="451834">
                <a:tc>
                  <a:txBody>
                    <a:bodyPr/>
                    <a:lstStyle/>
                    <a:p>
                      <a:r>
                        <a:rPr lang="en-US" dirty="0"/>
                        <a:t>API</a:t>
                      </a:r>
                      <a:endParaRPr lang="en-US" dirty="0" err="1"/>
                    </a:p>
                  </a:txBody>
                  <a:tcPr/>
                </a:tc>
                <a:tc>
                  <a:txBody>
                    <a:bodyPr/>
                    <a:lstStyle/>
                    <a:p>
                      <a:r>
                        <a:rPr lang="en-US" dirty="0"/>
                        <a:t>/sample/</a:t>
                      </a:r>
                      <a:r>
                        <a:rPr lang="en-US" dirty="0" err="1"/>
                        <a:t>api</a:t>
                      </a:r>
                    </a:p>
                  </a:txBody>
                  <a:tcPr/>
                </a:tc>
                <a:extLst>
                  <a:ext uri="{0D108BD9-81ED-4DB2-BD59-A6C34878D82A}">
                    <a16:rowId xmlns:a16="http://schemas.microsoft.com/office/drawing/2014/main" val="1086959283"/>
                  </a:ext>
                </a:extLst>
              </a:tr>
              <a:tr h="451834">
                <a:tc>
                  <a:txBody>
                    <a:bodyPr/>
                    <a:lstStyle/>
                    <a:p>
                      <a:r>
                        <a:rPr lang="en-US" dirty="0"/>
                        <a:t>(Resources)</a:t>
                      </a:r>
                    </a:p>
                  </a:txBody>
                  <a:tcPr/>
                </a:tc>
                <a:tc>
                  <a:txBody>
                    <a:bodyPr/>
                    <a:lstStyle/>
                    <a:p>
                      <a:r>
                        <a:rPr lang="en-US" dirty="0"/>
                        <a:t>&lt;</a:t>
                      </a:r>
                      <a:r>
                        <a:rPr lang="en-US" dirty="0" err="1"/>
                        <a:t>cpu</a:t>
                      </a:r>
                      <a:r>
                        <a:rPr lang="en-US" dirty="0"/>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lang="en-US" sz="4400" dirty="0">
                <a:solidFill>
                  <a:srgbClr val="353535"/>
                </a:solidFill>
                <a:latin typeface="Segoe UI Light"/>
                <a:cs typeface="Segoe UI Light"/>
              </a:rPr>
              <a:t>Configuring Deployments</a:t>
            </a:r>
            <a:endParaRPr kumimoji="0" lang="en-US" sz="4400" b="0" i="0" u="none" strike="noStrike" kern="1200" cap="none" spc="0" normalizeH="0" baseline="0" noProof="0" dirty="0">
              <a:ln>
                <a:noFill/>
              </a:ln>
              <a:solidFill>
                <a:srgbClr val="353535"/>
              </a:solidFill>
              <a:effectLst/>
              <a:uLnTx/>
              <a:uFillTx/>
              <a:latin typeface="Segoe UI Light"/>
              <a:cs typeface="Segoe UI Light"/>
            </a:endParaRP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4002194" y="3628915"/>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a:rPr>
              <a:t>deployment</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extLst>
              <p:ext uri="{D42A27DB-BD31-4B8C-83A1-F6EECF244321}">
                <p14:modId xmlns:p14="http://schemas.microsoft.com/office/powerpoint/2010/main" val="3418443772"/>
              </p:ext>
            </p:extLst>
          </p:nvPr>
        </p:nvGraphicFramePr>
        <p:xfrm>
          <a:off x="4383314" y="4310044"/>
          <a:ext cx="3577772" cy="3204816"/>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u="sng" dirty="0"/>
                        <a:t>Pod</a:t>
                      </a:r>
                    </a:p>
                    <a:p>
                      <a:pPr lvl="0" algn="ctr">
                        <a:buNone/>
                      </a:pPr>
                      <a:r>
                        <a:rPr lang="en-US" dirty="0"/>
                        <a:t>mongo-</a:t>
                      </a:r>
                      <a:r>
                        <a:rPr lang="en-US" dirty="0" err="1"/>
                        <a:t>db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dirty="0"/>
                        <a:t>Label(s)</a:t>
                      </a:r>
                    </a:p>
                  </a:txBody>
                  <a:tcPr/>
                </a:tc>
                <a:tc>
                  <a:txBody>
                    <a:bodyPr/>
                    <a:lstStyle/>
                    <a:p>
                      <a:r>
                        <a:rPr lang="en-US" dirty="0"/>
                        <a:t>app=mongo-</a:t>
                      </a:r>
                      <a:r>
                        <a:rPr lang="en-US" dirty="0" err="1"/>
                        <a:t>db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mn-lt"/>
                          <a:ea typeface="+mn-ea"/>
                          <a:cs typeface="+mn-cs"/>
                        </a:rPr>
                        <a:t>Container-image</a:t>
                      </a:r>
                      <a:endParaRPr lang="en-US" dirty="0"/>
                    </a:p>
                  </a:txBody>
                  <a:tcPr/>
                </a:tc>
                <a:tc>
                  <a:txBody>
                    <a:bodyPr/>
                    <a:lstStyle/>
                    <a:p>
                      <a:r>
                        <a:rPr lang="en-US" sz="1400" dirty="0"/>
                        <a:t>other.azurecr.io/</a:t>
                      </a:r>
                      <a:r>
                        <a:rPr lang="en-US" sz="1400" dirty="0" err="1"/>
                        <a:t>mongodb</a:t>
                      </a:r>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53535"/>
                          </a:solidFill>
                          <a:effectLst/>
                          <a:uLnTx/>
                          <a:uFillTx/>
                          <a:latin typeface="+mn-lt"/>
                          <a:ea typeface="+mn-ea"/>
                          <a:cs typeface="+mn-cs"/>
                        </a:rPr>
                        <a:t>Port</a:t>
                      </a:r>
                      <a:endParaRPr lang="en-US" sz="1750" dirty="0"/>
                    </a:p>
                  </a:txBody>
                  <a:tcPr/>
                </a:tc>
                <a:tc>
                  <a:txBody>
                    <a:bodyPr/>
                    <a:lstStyle/>
                    <a:p>
                      <a:r>
                        <a:rPr lang="en-US" sz="1800" dirty="0"/>
                        <a:t>4045</a:t>
                      </a:r>
                    </a:p>
                  </a:txBody>
                  <a:tcPr/>
                </a:tc>
                <a:extLst>
                  <a:ext uri="{0D108BD9-81ED-4DB2-BD59-A6C34878D82A}">
                    <a16:rowId xmlns:a16="http://schemas.microsoft.com/office/drawing/2014/main" val="84918315"/>
                  </a:ext>
                </a:extLst>
              </a:tr>
              <a:tr h="451834">
                <a:tc>
                  <a:txBody>
                    <a:bodyPr/>
                    <a:lstStyle/>
                    <a:p>
                      <a:r>
                        <a:rPr lang="en-US" dirty="0"/>
                        <a:t>(</a:t>
                      </a:r>
                      <a:r>
                        <a:rPr lang="en-US" dirty="0" err="1"/>
                        <a:t>VolumeMount</a:t>
                      </a:r>
                      <a:r>
                        <a:rPr lang="en-US" dirty="0"/>
                        <a:t>)</a:t>
                      </a:r>
                    </a:p>
                  </a:txBody>
                  <a:tcPr/>
                </a:tc>
                <a:tc>
                  <a:txBody>
                    <a:bodyPr/>
                    <a:lstStyle/>
                    <a:p>
                      <a:r>
                        <a:rPr lang="en-US" dirty="0"/>
                        <a:t>/</a:t>
                      </a:r>
                      <a:r>
                        <a:rPr lang="en-US" dirty="0" err="1"/>
                        <a:t>mnt</a:t>
                      </a:r>
                      <a:r>
                        <a:rPr lang="en-US" dirty="0"/>
                        <a:t>/share</a:t>
                      </a:r>
                    </a:p>
                  </a:txBody>
                  <a:tcPr/>
                </a:tc>
                <a:extLst>
                  <a:ext uri="{0D108BD9-81ED-4DB2-BD59-A6C34878D82A}">
                    <a16:rowId xmlns:a16="http://schemas.microsoft.com/office/drawing/2014/main" val="1086959283"/>
                  </a:ext>
                </a:extLst>
              </a:tr>
              <a:tr h="451834">
                <a:tc>
                  <a:txBody>
                    <a:bodyPr/>
                    <a:lstStyle/>
                    <a:p>
                      <a:r>
                        <a:rPr lang="en-US" dirty="0"/>
                        <a:t>(Resources)</a:t>
                      </a:r>
                    </a:p>
                  </a:txBody>
                  <a:tcPr/>
                </a:tc>
                <a:tc>
                  <a:txBody>
                    <a:bodyPr/>
                    <a:lstStyle/>
                    <a:p>
                      <a:r>
                        <a:rPr lang="en-US" dirty="0"/>
                        <a:t>&lt;</a:t>
                      </a:r>
                      <a:r>
                        <a:rPr lang="en-US" dirty="0" err="1"/>
                        <a:t>cpu</a:t>
                      </a:r>
                      <a:r>
                        <a:rPr lang="en-US" dirty="0"/>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Metadata that describes how </a:t>
            </a:r>
            <a:r>
              <a:rPr lang="en-US" sz="3200" dirty="0">
                <a:solidFill>
                  <a:srgbClr val="0078D7"/>
                </a:solidFill>
                <a:latin typeface="Segoe UI Light"/>
                <a:cs typeface="Segoe UI Light"/>
              </a:rPr>
              <a:t>resources</a:t>
            </a:r>
            <a:r>
              <a:rPr kumimoji="0" lang="en-US" sz="3200" b="0" i="0" u="none" strike="noStrike" kern="1200" cap="none" spc="0" normalizeH="0" baseline="0" noProof="0" dirty="0">
                <a:ln>
                  <a:noFill/>
                </a:ln>
                <a:solidFill>
                  <a:srgbClr val="0078D7"/>
                </a:solidFill>
                <a:effectLst/>
                <a:uLnTx/>
                <a:uFillTx/>
                <a:latin typeface="Segoe UI Light"/>
                <a:cs typeface="Segoe UI Light"/>
              </a:rPr>
              <a:t>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1181862"/>
          </a:xfrm>
          <a:prstGeom prst="rect">
            <a:avLst/>
          </a:prstGeom>
          <a:noFill/>
        </p:spPr>
        <p:txBody>
          <a:bodyPr wrap="square" lIns="182880" tIns="146304" rIns="182880" bIns="146304" rtlCol="0" anchor="t">
            <a:spAutoFit/>
          </a:bodyPr>
          <a:lstStyle/>
          <a:p>
            <a:pPr defTabSz="914367">
              <a:lnSpc>
                <a:spcPct val="90000"/>
              </a:lnSpc>
              <a:spcAft>
                <a:spcPts val="600"/>
              </a:spcAft>
              <a:defRPr/>
            </a:pPr>
            <a:r>
              <a:rPr lang="en-US" sz="3200" dirty="0">
                <a:solidFill>
                  <a:srgbClr val="0078D7"/>
                </a:solidFill>
                <a:latin typeface="Segoe UI Light"/>
              </a:rPr>
              <a:t>A deployment is Metadata</a:t>
            </a:r>
            <a:r>
              <a:rPr kumimoji="0" lang="en-US" sz="3200" b="0" i="0" u="none" strike="noStrike" kern="1200" cap="none" spc="0" normalizeH="0" baseline="0" noProof="0" dirty="0">
                <a:ln>
                  <a:noFill/>
                </a:ln>
                <a:solidFill>
                  <a:srgbClr val="0078D7"/>
                </a:solidFill>
                <a:effectLst/>
                <a:uLnTx/>
                <a:uFillTx/>
                <a:latin typeface="Segoe UI Light"/>
                <a:ea typeface="+mn-ea"/>
                <a:cs typeface="+mn-cs"/>
              </a:rPr>
              <a:t>.</a:t>
            </a:r>
            <a:r>
              <a:rPr lang="en-US" sz="3200" dirty="0">
                <a:solidFill>
                  <a:srgbClr val="0078D7"/>
                </a:solidFill>
                <a:latin typeface="Segoe UI Light"/>
              </a:rPr>
              <a:t> It's</a:t>
            </a:r>
            <a:r>
              <a:rPr kumimoji="0" lang="en-US" sz="3200" b="0" i="0" u="none" strike="noStrike" kern="1200" cap="none" spc="0" normalizeH="0" baseline="0" noProof="0" dirty="0">
                <a:ln>
                  <a:noFill/>
                </a:ln>
                <a:solidFill>
                  <a:srgbClr val="0078D7"/>
                </a:solidFill>
                <a:effectLst/>
                <a:uLnTx/>
                <a:uFillTx/>
                <a:latin typeface="Segoe UI Light"/>
                <a:ea typeface="+mn-ea"/>
                <a:cs typeface="+mn-cs"/>
              </a:rPr>
              <a:t> just metadata!</a:t>
            </a:r>
          </a:p>
        </p:txBody>
      </p:sp>
    </p:spTree>
    <p:extLst>
      <p:ext uri="{BB962C8B-B14F-4D97-AF65-F5344CB8AC3E}">
        <p14:creationId xmlns:p14="http://schemas.microsoft.com/office/powerpoint/2010/main" val="362341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 grpId="0" animBg="1"/>
      <p:bldP spid="31" grpId="0" animBg="1"/>
      <p:bldP spid="33" grpId="0"/>
      <p:bldP spid="4" grpId="0"/>
      <p:bldP spid="4"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#5</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Configuration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Configure the deployments</a:t>
            </a:r>
            <a:endParaRPr lang="en-US" sz="3200" dirty="0">
              <a:latin typeface="Segoe UI" panose="020B0502040204020203" pitchFamily="34" charset="0"/>
              <a:cs typeface="Segoe UI" panose="020B0502040204020203" pitchFamily="34" charset="0"/>
            </a:endParaRPr>
          </a:p>
          <a:p>
            <a:pPr lvl="1"/>
            <a:r>
              <a:rPr lang="en-US" sz="3000" dirty="0">
                <a:latin typeface="Segoe UI"/>
                <a:ea typeface="+mn-lt"/>
                <a:cs typeface="+mn-lt"/>
              </a:rPr>
              <a:t>Your goal is to find out what deployments and environment variables need to be configured for our application to work</a:t>
            </a:r>
          </a:p>
          <a:p>
            <a:pPr lvl="1"/>
            <a:r>
              <a:rPr lang="en-US" sz="3000" dirty="0">
                <a:latin typeface="Segoe UI"/>
                <a:ea typeface="+mn-lt"/>
                <a:cs typeface="+mn-lt"/>
              </a:rPr>
              <a:t>Demonstrate that the application is working</a:t>
            </a:r>
          </a:p>
          <a:p>
            <a:pPr lvl="2"/>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611219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sz="7050" dirty="0">
                <a:ln w="3175">
                  <a:noFill/>
                </a:ln>
                <a:solidFill>
                  <a:schemeClr val="bg1"/>
                </a:solidFill>
                <a:latin typeface="Segoe UI Light"/>
                <a:ea typeface="+mn-ea"/>
                <a:cs typeface="Segoe UI Light"/>
              </a:rPr>
              <a:t>Networking</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mn-ea"/>
                <a:cs typeface="Segoe UI Light"/>
              </a:rPr>
              <a:t>Pod Traffic and Policies</a:t>
            </a:r>
            <a:endParaRPr lang="en-US" dirty="0">
              <a:ea typeface="+mn-ea"/>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8004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Pod Traffic</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By default, all pods in a project are accessible from other pods and network endpoints.</a:t>
            </a: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BF7B574A-777D-E8F5-D458-554B1E0B4366}"/>
              </a:ext>
            </a:extLst>
          </p:cNvPr>
          <p:cNvPicPr>
            <a:picLocks noChangeAspect="1"/>
          </p:cNvPicPr>
          <p:nvPr/>
        </p:nvPicPr>
        <p:blipFill>
          <a:blip r:embed="rId4"/>
          <a:stretch>
            <a:fillRect/>
          </a:stretch>
        </p:blipFill>
        <p:spPr>
          <a:xfrm>
            <a:off x="442291" y="3914140"/>
            <a:ext cx="2743200" cy="1779547"/>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4B168EC6-B386-816D-5978-CF0CE6433ED6}"/>
              </a:ext>
            </a:extLst>
          </p:cNvPr>
          <p:cNvPicPr>
            <a:picLocks noChangeAspect="1"/>
          </p:cNvPicPr>
          <p:nvPr/>
        </p:nvPicPr>
        <p:blipFill>
          <a:blip r:embed="rId5"/>
          <a:stretch>
            <a:fillRect/>
          </a:stretch>
        </p:blipFill>
        <p:spPr>
          <a:xfrm>
            <a:off x="4550465" y="3914140"/>
            <a:ext cx="2743200" cy="1779547"/>
          </a:xfrm>
          <a:prstGeom prst="rect">
            <a:avLst/>
          </a:prstGeom>
        </p:spPr>
      </p:pic>
      <p:cxnSp>
        <p:nvCxnSpPr>
          <p:cNvPr id="11" name="Straight Arrow Connector 10">
            <a:extLst>
              <a:ext uri="{FF2B5EF4-FFF2-40B4-BE49-F238E27FC236}">
                <a16:creationId xmlns:a16="http://schemas.microsoft.com/office/drawing/2014/main" id="{26D33D3D-5A0B-7B0F-C57B-0F58CD7E4483}"/>
              </a:ext>
            </a:extLst>
          </p:cNvPr>
          <p:cNvCxnSpPr/>
          <p:nvPr/>
        </p:nvCxnSpPr>
        <p:spPr>
          <a:xfrm>
            <a:off x="3253409" y="4719430"/>
            <a:ext cx="1196008"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0B117606-A0D4-5D7A-C78E-784E24FFC82D}"/>
              </a:ext>
            </a:extLst>
          </p:cNvPr>
          <p:cNvCxnSpPr>
            <a:cxnSpLocks/>
          </p:cNvCxnSpPr>
          <p:nvPr/>
        </p:nvCxnSpPr>
        <p:spPr>
          <a:xfrm>
            <a:off x="7361583" y="4718539"/>
            <a:ext cx="1196008"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3" name="Picture 13" descr="Graphical user interface&#10;&#10;Description automatically generated">
            <a:extLst>
              <a:ext uri="{FF2B5EF4-FFF2-40B4-BE49-F238E27FC236}">
                <a16:creationId xmlns:a16="http://schemas.microsoft.com/office/drawing/2014/main" id="{A1E501B4-881F-BBDF-6D1E-0CF0900C7F68}"/>
              </a:ext>
            </a:extLst>
          </p:cNvPr>
          <p:cNvPicPr>
            <a:picLocks noChangeAspect="1"/>
          </p:cNvPicPr>
          <p:nvPr/>
        </p:nvPicPr>
        <p:blipFill>
          <a:blip r:embed="rId6"/>
          <a:stretch>
            <a:fillRect/>
          </a:stretch>
        </p:blipFill>
        <p:spPr>
          <a:xfrm>
            <a:off x="8624529" y="3913654"/>
            <a:ext cx="2743200" cy="1783724"/>
          </a:xfrm>
          <a:prstGeom prst="rect">
            <a:avLst/>
          </a:prstGeom>
        </p:spPr>
      </p:pic>
      <p:pic>
        <p:nvPicPr>
          <p:cNvPr id="14" name="Graphic 14" descr="Checkmark with solid fill">
            <a:extLst>
              <a:ext uri="{FF2B5EF4-FFF2-40B4-BE49-F238E27FC236}">
                <a16:creationId xmlns:a16="http://schemas.microsoft.com/office/drawing/2014/main" id="{B191B737-05EF-26DD-97DD-309249FAC0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31381" y="4282768"/>
            <a:ext cx="430981" cy="439175"/>
          </a:xfrm>
          <a:prstGeom prst="rect">
            <a:avLst/>
          </a:prstGeom>
        </p:spPr>
      </p:pic>
      <p:pic>
        <p:nvPicPr>
          <p:cNvPr id="16" name="Graphic 14" descr="Checkmark with solid fill">
            <a:extLst>
              <a:ext uri="{FF2B5EF4-FFF2-40B4-BE49-F238E27FC236}">
                <a16:creationId xmlns:a16="http://schemas.microsoft.com/office/drawing/2014/main" id="{A8BA8026-C2C4-43D1-BFB9-A116FC0007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4542" y="4282768"/>
            <a:ext cx="430981" cy="439175"/>
          </a:xfrm>
          <a:prstGeom prst="rect">
            <a:avLst/>
          </a:prstGeom>
        </p:spPr>
      </p:pic>
    </p:spTree>
    <p:extLst>
      <p:ext uri="{BB962C8B-B14F-4D97-AF65-F5344CB8AC3E}">
        <p14:creationId xmlns:p14="http://schemas.microsoft.com/office/powerpoint/2010/main" val="251660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Zero</a:t>
            </a:r>
            <a:br>
              <a:rPr lang="en-US" dirty="0"/>
            </a:br>
            <a:r>
              <a:rPr lang="en-US" sz="3200" b="1" dirty="0">
                <a:solidFill>
                  <a:srgbClr val="7030A0"/>
                </a:solidFill>
                <a:latin typeface="Segoe UI" panose="020B0502040204020203" pitchFamily="34" charset="0"/>
                <a:cs typeface="Segoe UI" panose="020B0502040204020203" pitchFamily="34" charset="0"/>
              </a:rPr>
              <a:t>Get your machines ready!</a:t>
            </a:r>
          </a:p>
        </p:txBody>
      </p:sp>
      <p:sp>
        <p:nvSpPr>
          <p:cNvPr id="2" name="Text Placeholder 1"/>
          <p:cNvSpPr>
            <a:spLocks noGrp="1"/>
          </p:cNvSpPr>
          <p:nvPr>
            <p:ph type="body" sz="quarter" idx="10"/>
          </p:nvPr>
        </p:nvSpPr>
        <p:spPr>
          <a:xfrm>
            <a:off x="271558" y="2189047"/>
            <a:ext cx="11653523" cy="4159280"/>
          </a:xfrm>
        </p:spPr>
        <p:txBody>
          <a:bodyPr>
            <a:normAutofit/>
          </a:bodyPr>
          <a:lstStyle/>
          <a:p>
            <a:r>
              <a:rPr lang="en-US" sz="3200" dirty="0">
                <a:latin typeface="Segoe UI" panose="020B0502040204020203" pitchFamily="34" charset="0"/>
                <a:cs typeface="Segoe UI" panose="020B0502040204020203" pitchFamily="34" charset="0"/>
                <a:hlinkClick r:id="rId3"/>
              </a:rPr>
              <a:t>Install Windows Subsystem for Linux</a:t>
            </a:r>
            <a:r>
              <a:rPr lang="en-US" sz="3200" dirty="0">
                <a:latin typeface="Segoe UI" panose="020B0502040204020203" pitchFamily="34" charset="0"/>
                <a:cs typeface="Segoe UI" panose="020B0502040204020203" pitchFamily="34" charset="0"/>
              </a:rPr>
              <a:t> (Bash Shell)</a:t>
            </a:r>
          </a:p>
          <a:p>
            <a:r>
              <a:rPr lang="en-US" sz="3200" dirty="0">
                <a:latin typeface="Segoe UI" panose="020B0502040204020203" pitchFamily="34" charset="0"/>
                <a:cs typeface="Segoe UI" panose="020B0502040204020203" pitchFamily="34" charset="0"/>
                <a:hlinkClick r:id="rId4"/>
              </a:rPr>
              <a:t>Install the Azure CLI</a:t>
            </a:r>
            <a:r>
              <a:rPr lang="en-US" sz="3200" dirty="0">
                <a:latin typeface="Segoe UI" panose="020B0502040204020203" pitchFamily="34" charset="0"/>
                <a:cs typeface="Segoe UI" panose="020B0502040204020203" pitchFamily="34" charset="0"/>
              </a:rPr>
              <a:t> (in WSL if on Windows!) </a:t>
            </a:r>
          </a:p>
          <a:p>
            <a:r>
              <a:rPr lang="en-US" sz="3200" dirty="0">
                <a:latin typeface="Segoe UI" panose="020B0502040204020203" pitchFamily="34" charset="0"/>
                <a:cs typeface="Segoe UI" panose="020B0502040204020203" pitchFamily="34" charset="0"/>
                <a:hlinkClick r:id="rId5"/>
              </a:rPr>
              <a:t>Install PowerShell Cmdlets for Azure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6"/>
              </a:rPr>
              <a:t>Install Visual Studio Code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7"/>
              </a:rPr>
              <a:t>Install ARM Tools extension for VS Code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8"/>
              </a:rPr>
              <a:t>Install Bicep extension for VS Code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9"/>
              </a:rPr>
              <a:t>Install OpenShift CLI</a:t>
            </a:r>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30283039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Network Policies</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To isolate one or more pods in a project, you can create </a:t>
            </a:r>
            <a:r>
              <a:rPr lang="en-US" u="sng" dirty="0">
                <a:latin typeface="Segoe UI"/>
                <a:ea typeface="+mn-lt"/>
                <a:cs typeface="+mn-lt"/>
              </a:rPr>
              <a:t>NetworkPolicy</a:t>
            </a:r>
            <a:r>
              <a:rPr lang="en-US" dirty="0">
                <a:latin typeface="Segoe UI"/>
                <a:ea typeface="+mn-lt"/>
                <a:cs typeface="+mn-lt"/>
              </a:rPr>
              <a:t> objects in that project to indicate the allowed incoming connections. For example, to make a project deny all traffic by default, you would create a network policy</a:t>
            </a:r>
            <a:endParaRPr lang="en-US" dirty="0">
              <a:latin typeface="Calibri"/>
              <a:cs typeface="Calibri"/>
            </a:endParaRP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71D865C7-2277-0C0E-83E9-19DA145D184F}"/>
              </a:ext>
            </a:extLst>
          </p:cNvPr>
          <p:cNvPicPr>
            <a:picLocks noChangeAspect="1"/>
          </p:cNvPicPr>
          <p:nvPr/>
        </p:nvPicPr>
        <p:blipFill>
          <a:blip r:embed="rId4"/>
          <a:stretch>
            <a:fillRect/>
          </a:stretch>
        </p:blipFill>
        <p:spPr>
          <a:xfrm>
            <a:off x="442291" y="3914140"/>
            <a:ext cx="1583635" cy="1058960"/>
          </a:xfrm>
          <a:prstGeom prst="rect">
            <a:avLst/>
          </a:prstGeom>
        </p:spPr>
      </p:pic>
      <p:pic>
        <p:nvPicPr>
          <p:cNvPr id="8" name="Picture 9" descr="Graphical user interface&#10;&#10;Description automatically generated">
            <a:extLst>
              <a:ext uri="{FF2B5EF4-FFF2-40B4-BE49-F238E27FC236}">
                <a16:creationId xmlns:a16="http://schemas.microsoft.com/office/drawing/2014/main" id="{E1A13854-46C6-8560-3EBD-3B443E1977B9}"/>
              </a:ext>
            </a:extLst>
          </p:cNvPr>
          <p:cNvPicPr>
            <a:picLocks noChangeAspect="1"/>
          </p:cNvPicPr>
          <p:nvPr/>
        </p:nvPicPr>
        <p:blipFill>
          <a:blip r:embed="rId5"/>
          <a:stretch>
            <a:fillRect/>
          </a:stretch>
        </p:blipFill>
        <p:spPr>
          <a:xfrm>
            <a:off x="2405269" y="3914140"/>
            <a:ext cx="1625048" cy="1067243"/>
          </a:xfrm>
          <a:prstGeom prst="rect">
            <a:avLst/>
          </a:prstGeom>
        </p:spPr>
      </p:pic>
      <p:cxnSp>
        <p:nvCxnSpPr>
          <p:cNvPr id="12" name="Straight Arrow Connector 11">
            <a:extLst>
              <a:ext uri="{FF2B5EF4-FFF2-40B4-BE49-F238E27FC236}">
                <a16:creationId xmlns:a16="http://schemas.microsoft.com/office/drawing/2014/main" id="{AA918C70-8C7C-29D8-864A-A8684A7003C8}"/>
              </a:ext>
            </a:extLst>
          </p:cNvPr>
          <p:cNvCxnSpPr/>
          <p:nvPr/>
        </p:nvCxnSpPr>
        <p:spPr>
          <a:xfrm>
            <a:off x="1969605" y="4454386"/>
            <a:ext cx="442291"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466177B-AB8A-D49F-07E4-8D39F2265769}"/>
              </a:ext>
            </a:extLst>
          </p:cNvPr>
          <p:cNvCxnSpPr>
            <a:cxnSpLocks/>
          </p:cNvCxnSpPr>
          <p:nvPr/>
        </p:nvCxnSpPr>
        <p:spPr>
          <a:xfrm>
            <a:off x="4031974" y="4446103"/>
            <a:ext cx="442291"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4" name="Multiplication Sign 13">
            <a:extLst>
              <a:ext uri="{FF2B5EF4-FFF2-40B4-BE49-F238E27FC236}">
                <a16:creationId xmlns:a16="http://schemas.microsoft.com/office/drawing/2014/main" id="{790834DF-3873-492A-D281-05FB6EBFFE1B}"/>
              </a:ext>
            </a:extLst>
          </p:cNvPr>
          <p:cNvSpPr/>
          <p:nvPr/>
        </p:nvSpPr>
        <p:spPr>
          <a:xfrm>
            <a:off x="2056729" y="4336497"/>
            <a:ext cx="264806" cy="2420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EAFE9D65-1E3C-6E4F-155B-BDF34704A6E7}"/>
              </a:ext>
            </a:extLst>
          </p:cNvPr>
          <p:cNvSpPr/>
          <p:nvPr/>
        </p:nvSpPr>
        <p:spPr>
          <a:xfrm>
            <a:off x="4117757" y="4336496"/>
            <a:ext cx="264806" cy="2420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Graphical user interface&#10;&#10;Description automatically generated">
            <a:extLst>
              <a:ext uri="{FF2B5EF4-FFF2-40B4-BE49-F238E27FC236}">
                <a16:creationId xmlns:a16="http://schemas.microsoft.com/office/drawing/2014/main" id="{E7464B9D-7707-B969-6869-D7746860EBAC}"/>
              </a:ext>
            </a:extLst>
          </p:cNvPr>
          <p:cNvPicPr>
            <a:picLocks noChangeAspect="1"/>
          </p:cNvPicPr>
          <p:nvPr/>
        </p:nvPicPr>
        <p:blipFill>
          <a:blip r:embed="rId6"/>
          <a:stretch>
            <a:fillRect/>
          </a:stretch>
        </p:blipFill>
        <p:spPr>
          <a:xfrm>
            <a:off x="4470400" y="3913655"/>
            <a:ext cx="1628878" cy="1062692"/>
          </a:xfrm>
          <a:prstGeom prst="rect">
            <a:avLst/>
          </a:prstGeom>
        </p:spPr>
      </p:pic>
      <p:pic>
        <p:nvPicPr>
          <p:cNvPr id="18" name="Picture 18" descr="Text&#10;&#10;Description automatically generated">
            <a:extLst>
              <a:ext uri="{FF2B5EF4-FFF2-40B4-BE49-F238E27FC236}">
                <a16:creationId xmlns:a16="http://schemas.microsoft.com/office/drawing/2014/main" id="{8A833300-D277-0227-E781-69F16B8DAAAC}"/>
              </a:ext>
            </a:extLst>
          </p:cNvPr>
          <p:cNvPicPr>
            <a:picLocks noChangeAspect="1"/>
          </p:cNvPicPr>
          <p:nvPr/>
        </p:nvPicPr>
        <p:blipFill>
          <a:blip r:embed="rId7"/>
          <a:stretch>
            <a:fillRect/>
          </a:stretch>
        </p:blipFill>
        <p:spPr>
          <a:xfrm>
            <a:off x="6543367" y="3703664"/>
            <a:ext cx="5315973" cy="2211897"/>
          </a:xfrm>
          <a:prstGeom prst="rect">
            <a:avLst/>
          </a:prstGeom>
        </p:spPr>
      </p:pic>
    </p:spTree>
    <p:extLst>
      <p:ext uri="{BB962C8B-B14F-4D97-AF65-F5344CB8AC3E}">
        <p14:creationId xmlns:p14="http://schemas.microsoft.com/office/powerpoint/2010/main" val="350009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Network Policies</a:t>
            </a: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To apply a Network Policy, you would use an OC CLI command and apply the Network Policy </a:t>
            </a:r>
            <a:r>
              <a:rPr lang="en-US" dirty="0" err="1">
                <a:latin typeface="Segoe UI"/>
                <a:ea typeface="+mn-lt"/>
                <a:cs typeface="+mn-lt"/>
              </a:rPr>
              <a:t>yaml</a:t>
            </a:r>
            <a:r>
              <a:rPr lang="en-US" dirty="0">
                <a:latin typeface="Segoe UI"/>
                <a:ea typeface="+mn-lt"/>
                <a:cs typeface="+mn-lt"/>
              </a:rPr>
              <a:t> file just like any other resource file</a:t>
            </a:r>
            <a:endParaRPr lang="en-US" dirty="0">
              <a:ea typeface="Calibri" panose="020F0502020204030204"/>
              <a:cs typeface="Calibri" panose="020F0502020204030204"/>
            </a:endParaRP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36A3F09B-BA58-5CE3-6E8D-42AE68E4F253}"/>
              </a:ext>
            </a:extLst>
          </p:cNvPr>
          <p:cNvPicPr>
            <a:picLocks noChangeAspect="1"/>
          </p:cNvPicPr>
          <p:nvPr/>
        </p:nvPicPr>
        <p:blipFill>
          <a:blip r:embed="rId4"/>
          <a:stretch>
            <a:fillRect/>
          </a:stretch>
        </p:blipFill>
        <p:spPr>
          <a:xfrm>
            <a:off x="783304" y="4165873"/>
            <a:ext cx="5463458" cy="566447"/>
          </a:xfrm>
          <a:prstGeom prst="rect">
            <a:avLst/>
          </a:prstGeom>
        </p:spPr>
      </p:pic>
      <p:pic>
        <p:nvPicPr>
          <p:cNvPr id="8" name="Picture 18" descr="Text&#10;&#10;Description automatically generated">
            <a:extLst>
              <a:ext uri="{FF2B5EF4-FFF2-40B4-BE49-F238E27FC236}">
                <a16:creationId xmlns:a16="http://schemas.microsoft.com/office/drawing/2014/main" id="{77FC952E-48DE-4DC2-930E-E0728A1E32B2}"/>
              </a:ext>
            </a:extLst>
          </p:cNvPr>
          <p:cNvPicPr>
            <a:picLocks noChangeAspect="1"/>
          </p:cNvPicPr>
          <p:nvPr/>
        </p:nvPicPr>
        <p:blipFill>
          <a:blip r:embed="rId5"/>
          <a:stretch>
            <a:fillRect/>
          </a:stretch>
        </p:blipFill>
        <p:spPr>
          <a:xfrm>
            <a:off x="6494206" y="3425084"/>
            <a:ext cx="5315973" cy="2211897"/>
          </a:xfrm>
          <a:prstGeom prst="rect">
            <a:avLst/>
          </a:prstGeom>
        </p:spPr>
      </p:pic>
    </p:spTree>
    <p:extLst>
      <p:ext uri="{BB962C8B-B14F-4D97-AF65-F5344CB8AC3E}">
        <p14:creationId xmlns:p14="http://schemas.microsoft.com/office/powerpoint/2010/main" val="179854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#6</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deploy some Network Policies!</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Block all traffic by default to all pods in your project</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Allow traffic to the </a:t>
            </a:r>
            <a:r>
              <a:rPr lang="en-US" sz="3200" u="sng" dirty="0">
                <a:latin typeface="Segoe UI"/>
                <a:cs typeface="Segoe UI"/>
              </a:rPr>
              <a:t>rating-web</a:t>
            </a:r>
            <a:r>
              <a:rPr lang="en-US" sz="3200" dirty="0">
                <a:latin typeface="Segoe UI"/>
                <a:cs typeface="Segoe UI"/>
              </a:rPr>
              <a:t> frontend application</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Allow traffic to the </a:t>
            </a:r>
            <a:r>
              <a:rPr lang="en-US" sz="3200" u="sng" dirty="0">
                <a:latin typeface="Segoe UI"/>
                <a:cs typeface="Segoe UI"/>
              </a:rPr>
              <a:t>rating-</a:t>
            </a:r>
            <a:r>
              <a:rPr lang="en-US" sz="3200" u="sng" dirty="0" err="1">
                <a:latin typeface="Segoe UI"/>
                <a:cs typeface="Segoe UI"/>
              </a:rPr>
              <a:t>api</a:t>
            </a:r>
            <a:r>
              <a:rPr lang="en-US" sz="3200" dirty="0">
                <a:latin typeface="Segoe UI"/>
                <a:cs typeface="Segoe UI"/>
              </a:rPr>
              <a:t> backend application</a:t>
            </a:r>
            <a:endParaRPr lang="en-US" sz="3200" dirty="0">
              <a:latin typeface="Segoe UI" panose="020B0502040204020203" pitchFamily="34" charset="0"/>
              <a:cs typeface="Segoe UI" panose="020B0502040204020203" pitchFamily="34" charset="0"/>
            </a:endParaRPr>
          </a:p>
          <a:p>
            <a:pPr marL="0" indent="0">
              <a:buNone/>
            </a:pPr>
            <a:endParaRPr lang="en-US" sz="3200" dirty="0">
              <a:ea typeface="+mn-lt"/>
              <a:cs typeface="+mn-lt"/>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792577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8984"/>
          </a:xfrm>
        </p:spPr>
        <p:txBody>
          <a:bodyPr/>
          <a:lstStyle/>
          <a:p>
            <a:pPr algn="ctr"/>
            <a:r>
              <a:rPr lang="en-US" sz="7050" dirty="0">
                <a:ln w="3175">
                  <a:noFill/>
                </a:ln>
                <a:solidFill>
                  <a:schemeClr val="bg1"/>
                </a:solidFill>
                <a:latin typeface="Segoe UI Light"/>
                <a:ea typeface="+mn-ea"/>
                <a:cs typeface="Segoe UI Light"/>
              </a:rPr>
              <a:t>Scaling</a:t>
            </a:r>
            <a:br>
              <a:rPr lang="en-US" sz="7050" dirty="0">
                <a:ln w="3175">
                  <a:noFill/>
                </a:ln>
                <a:solidFill>
                  <a:schemeClr val="bg1"/>
                </a:solidFill>
                <a:latin typeface="Segoe UI Light"/>
                <a:ea typeface="+mn-ea"/>
                <a:cs typeface="Segoe UI Light"/>
              </a:rPr>
            </a:br>
            <a:r>
              <a:rPr lang="en-US" sz="5400" dirty="0">
                <a:ln w="3175">
                  <a:noFill/>
                </a:ln>
                <a:solidFill>
                  <a:srgbClr val="9966FF"/>
                </a:solidFill>
                <a:latin typeface="Segoe UI Light"/>
                <a:ea typeface="+mn-ea"/>
                <a:cs typeface="Segoe UI Light"/>
              </a:rPr>
              <a:t>Scaling your deployments</a:t>
            </a:r>
            <a:endParaRPr lang="en-US" dirty="0">
              <a:ea typeface="+mn-ea"/>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471351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SCALE pods!</a:t>
            </a:r>
          </a:p>
        </p:txBody>
      </p:sp>
      <p:sp>
        <p:nvSpPr>
          <p:cNvPr id="4" name="Rectangle 3">
            <a:extLst>
              <a:ext uri="{FF2B5EF4-FFF2-40B4-BE49-F238E27FC236}">
                <a16:creationId xmlns:a16="http://schemas.microsoft.com/office/drawing/2014/main" id="{3E1E67E1-0FA3-70AF-1352-260B23B5E9DC}"/>
              </a:ext>
            </a:extLst>
          </p:cNvPr>
          <p:cNvSpPr/>
          <p:nvPr/>
        </p:nvSpPr>
        <p:spPr bwMode="auto">
          <a:xfrm>
            <a:off x="1478841" y="5706215"/>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400" dirty="0" err="1">
                <a:solidFill>
                  <a:srgbClr val="00B0F0"/>
                </a:solidFill>
                <a:latin typeface="Consolas" panose="020B0609020204030204" pitchFamily="49" charset="0"/>
              </a:rPr>
              <a:t>oc</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lang="en-US" sz="2400" dirty="0">
                <a:solidFill>
                  <a:srgbClr val="BAD80A">
                    <a:lumMod val="60000"/>
                    <a:lumOff val="40000"/>
                  </a:srgbClr>
                </a:solidFill>
                <a:latin typeface="Consolas" panose="020B0609020204030204" pitchFamily="49" charset="0"/>
              </a:rPr>
              <a:t>deployment</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ratings-web </a:t>
            </a:r>
            <a:r>
              <a:rPr lang="en-US" sz="2400" dirty="0">
                <a:solidFill>
                  <a:srgbClr val="BAD80A">
                    <a:lumMod val="60000"/>
                    <a:lumOff val="40000"/>
                  </a:srgbClr>
                </a:solidFill>
                <a:latin typeface="Consolas" panose="020B0609020204030204" pitchFamily="49" charset="0"/>
              </a:rPr>
              <a:t>replicas=</a:t>
            </a:r>
            <a:r>
              <a:rPr lang="en-US" sz="2400" dirty="0">
                <a:gradFill>
                  <a:gsLst>
                    <a:gs pos="0">
                      <a:srgbClr val="FFFFFF"/>
                    </a:gs>
                    <a:gs pos="100000">
                      <a:srgbClr val="FFFFFF"/>
                    </a:gs>
                  </a:gsLst>
                  <a:lin ang="5400000" scaled="0"/>
                </a:gradFill>
                <a:latin typeface="Consolas" panose="020B0609020204030204" pitchFamily="49" charset="0"/>
              </a:rPr>
              <a:t>6</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
        <p:nvSpPr>
          <p:cNvPr id="5" name="Arrow: Down 4">
            <a:extLst>
              <a:ext uri="{FF2B5EF4-FFF2-40B4-BE49-F238E27FC236}">
                <a16:creationId xmlns:a16="http://schemas.microsoft.com/office/drawing/2014/main" id="{E6A87A4F-17DF-1BAA-96D3-C6D1C6409AF2}"/>
              </a:ext>
            </a:extLst>
          </p:cNvPr>
          <p:cNvSpPr/>
          <p:nvPr/>
        </p:nvSpPr>
        <p:spPr bwMode="auto">
          <a:xfrm>
            <a:off x="9422837" y="4473546"/>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itle 1">
            <a:extLst>
              <a:ext uri="{FF2B5EF4-FFF2-40B4-BE49-F238E27FC236}">
                <a16:creationId xmlns:a16="http://schemas.microsoft.com/office/drawing/2014/main" id="{0F327A80-43DB-F384-2CB0-77596B3CED8E}"/>
              </a:ext>
            </a:extLst>
          </p:cNvPr>
          <p:cNvSpPr txBox="1">
            <a:spLocks/>
          </p:cNvSpPr>
          <p:nvPr/>
        </p:nvSpPr>
        <p:spPr>
          <a:xfrm>
            <a:off x="131449" y="68051"/>
            <a:ext cx="10515600" cy="1325563"/>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b="1" dirty="0">
                <a:solidFill>
                  <a:srgbClr val="002060"/>
                </a:solidFill>
                <a:latin typeface="Segoe UI"/>
                <a:cs typeface="Segoe UI"/>
              </a:rPr>
              <a:t>Scaling Deployments</a:t>
            </a:r>
            <a:endParaRPr lang="en-US" sz="5500" dirty="0">
              <a:latin typeface="Impact"/>
            </a:endParaRPr>
          </a:p>
        </p:txBody>
      </p:sp>
      <p:pic>
        <p:nvPicPr>
          <p:cNvPr id="8" name="Picture 7" descr="Text&#10;&#10;Description automatically generated">
            <a:extLst>
              <a:ext uri="{FF2B5EF4-FFF2-40B4-BE49-F238E27FC236}">
                <a16:creationId xmlns:a16="http://schemas.microsoft.com/office/drawing/2014/main" id="{33B8A1CB-8E4D-C49D-F68E-DAB6BA201C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741723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0" nodeType="clickEffect">
                                  <p:stCondLst>
                                    <p:cond delay="0"/>
                                  </p:stCondLst>
                                  <p:childTnLst>
                                    <p:animMotion origin="layout" path="M 0.00299 0.01365 L 0.0082 -0.42616 L 0.0082 -0.42616 " pathEditMode="relative" ptsTypes="AAA">
                                      <p:cBhvr>
                                        <p:cTn id="25" dur="2000" fill="hold"/>
                                        <p:tgtEl>
                                          <p:spTgt spid="36"/>
                                        </p:tgtEl>
                                        <p:attrNameLst>
                                          <p:attrName>ppt_x</p:attrName>
                                          <p:attrName>ppt_y</p:attrName>
                                        </p:attrNameLst>
                                      </p:cBhvr>
                                    </p:animMotion>
                                  </p:childTnLst>
                                </p:cTn>
                              </p:par>
                            </p:childTnLst>
                          </p:cTn>
                        </p:par>
                        <p:par>
                          <p:cTn id="26" fill="hold">
                            <p:stCondLst>
                              <p:cond delay="2000"/>
                            </p:stCondLst>
                            <p:childTnLst>
                              <p:par>
                                <p:cTn id="27" presetID="10" presetClass="exit" presetSubtype="0" fill="hold" grpId="1" nodeType="after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P spid="4" grpId="0" animBg="1"/>
      <p:bldP spid="4" grpId="1" animBg="1"/>
      <p:bldP spid="5" grpId="0" animBg="1"/>
      <p:bldP spid="5"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#7</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Scaling</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ea typeface="+mn-lt"/>
                <a:cs typeface="Segoe UI"/>
              </a:rPr>
              <a:t>Scale our applications</a:t>
            </a:r>
            <a:endParaRPr lang="en-US" sz="3200" dirty="0">
              <a:latin typeface="Segoe UI" panose="020B0502040204020203" pitchFamily="34" charset="0"/>
              <a:cs typeface="Segoe UI" panose="020B0502040204020203" pitchFamily="34" charset="0"/>
            </a:endParaRPr>
          </a:p>
          <a:p>
            <a:pPr lvl="1"/>
            <a:r>
              <a:rPr lang="en-US" sz="2800" dirty="0">
                <a:latin typeface="Segoe UI"/>
                <a:ea typeface="+mn-lt"/>
                <a:cs typeface="Segoe UI"/>
              </a:rPr>
              <a:t>Scale the </a:t>
            </a:r>
            <a:r>
              <a:rPr lang="en-US" sz="2800" u="sng" dirty="0">
                <a:latin typeface="Segoe UI"/>
                <a:ea typeface="+mn-lt"/>
                <a:cs typeface="Segoe UI"/>
              </a:rPr>
              <a:t>rating-</a:t>
            </a:r>
            <a:r>
              <a:rPr lang="en-US" sz="2800" u="sng" dirty="0" err="1">
                <a:latin typeface="Segoe UI"/>
                <a:ea typeface="+mn-lt"/>
                <a:cs typeface="Segoe UI"/>
              </a:rPr>
              <a:t>api</a:t>
            </a:r>
            <a:r>
              <a:rPr lang="en-US" sz="2800" dirty="0">
                <a:latin typeface="Segoe UI"/>
                <a:ea typeface="+mn-lt"/>
                <a:cs typeface="Segoe UI"/>
              </a:rPr>
              <a:t> backend application to 4 pods</a:t>
            </a:r>
            <a:endParaRPr lang="en-US" sz="2800">
              <a:ea typeface="+mn-lt"/>
              <a:cs typeface="+mn-lt"/>
            </a:endParaRPr>
          </a:p>
          <a:p>
            <a:pPr lvl="1"/>
            <a:r>
              <a:rPr lang="en-US" sz="2800" dirty="0">
                <a:latin typeface="Segoe UI"/>
                <a:ea typeface="+mn-lt"/>
                <a:cs typeface="Segoe UI"/>
              </a:rPr>
              <a:t>Scale the </a:t>
            </a:r>
            <a:r>
              <a:rPr lang="en-US" sz="2800" u="sng" dirty="0">
                <a:latin typeface="Segoe UI"/>
                <a:ea typeface="+mn-lt"/>
                <a:cs typeface="Segoe UI"/>
              </a:rPr>
              <a:t>rating-web</a:t>
            </a:r>
            <a:r>
              <a:rPr lang="en-US" sz="2800" dirty="0">
                <a:latin typeface="Segoe UI"/>
                <a:ea typeface="+mn-lt"/>
                <a:cs typeface="Segoe UI"/>
              </a:rPr>
              <a:t> frontend application to 2 pods</a:t>
            </a:r>
            <a:endParaRPr lang="en-US" sz="2800">
              <a:ea typeface="Calibri"/>
              <a:cs typeface="Calibri"/>
            </a:endParaRPr>
          </a:p>
          <a:p>
            <a:r>
              <a:rPr lang="en-US" sz="3200" dirty="0">
                <a:latin typeface="Segoe UI"/>
                <a:ea typeface="+mn-lt"/>
                <a:cs typeface="Segoe UI"/>
              </a:rPr>
              <a:t>Optional: Implement Pod Autoscaling</a:t>
            </a:r>
          </a:p>
          <a:p>
            <a:pPr lvl="1"/>
            <a:endParaRPr lang="en-US" sz="2800" dirty="0">
              <a:latin typeface="Calibri" panose="020F0502020204030204"/>
              <a:ea typeface="+mn-lt"/>
              <a:cs typeface="Calibri"/>
            </a:endParaRPr>
          </a:p>
          <a:p>
            <a:pPr lvl="1"/>
            <a:endParaRPr lang="en-US" sz="2800" dirty="0">
              <a:ea typeface="Calibri"/>
              <a:cs typeface="Calibri"/>
            </a:endParaRPr>
          </a:p>
          <a:p>
            <a:pPr lvl="1"/>
            <a:endParaRPr lang="en-US" sz="2800" dirty="0">
              <a:latin typeface="Segoe UI" panose="020B0502040204020203" pitchFamily="34" charset="0"/>
              <a:ea typeface="Calibri" panose="020F0502020204030204"/>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995277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8984"/>
          </a:xfrm>
        </p:spPr>
        <p:txBody>
          <a:bodyPr/>
          <a:lstStyle/>
          <a:p>
            <a:pPr algn="ctr"/>
            <a:r>
              <a:rPr lang="en-US" sz="7050" dirty="0">
                <a:ln w="3175">
                  <a:noFill/>
                </a:ln>
                <a:solidFill>
                  <a:schemeClr val="bg1"/>
                </a:solidFill>
                <a:latin typeface="Segoe UI Light"/>
                <a:ea typeface="+mn-ea"/>
                <a:cs typeface="Segoe UI Light"/>
              </a:rPr>
              <a:t>Azure Active Directory</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Calibri Light" panose="020F0302020204030204"/>
                <a:cs typeface="Segoe UI Light"/>
              </a:rPr>
              <a:t>Integrate Azure AD with ARO</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537204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594187"/>
            <a:ext cx="10515600" cy="4842950"/>
          </a:xfrm>
        </p:spPr>
        <p:txBody>
          <a:bodyPr vert="horz" lIns="91440" tIns="45720" rIns="91440" bIns="45720" rtlCol="0" anchor="t">
            <a:normAutofit fontScale="92500" lnSpcReduction="10000"/>
          </a:bodyPr>
          <a:lstStyle/>
          <a:p>
            <a:r>
              <a:rPr lang="en-US" sz="3600" dirty="0">
                <a:solidFill>
                  <a:srgbClr val="00B0F0"/>
                </a:solidFill>
                <a:latin typeface="Segoe UI"/>
                <a:ea typeface="+mn-lt"/>
                <a:cs typeface="+mn-lt"/>
              </a:rPr>
              <a:t>What is Azure AD?</a:t>
            </a:r>
          </a:p>
          <a:p>
            <a:pPr lvl="1">
              <a:spcBef>
                <a:spcPts val="588"/>
              </a:spcBef>
              <a:spcAft>
                <a:spcPts val="588"/>
              </a:spcAft>
            </a:pPr>
            <a:r>
              <a:rPr lang="en-US" dirty="0">
                <a:latin typeface="Segoe UI"/>
                <a:cs typeface="Segoe UI"/>
              </a:rPr>
              <a:t>A multi-tenant service that provides enterprise-level identity and access management for the cloud.</a:t>
            </a:r>
            <a:endParaRPr lang="en-US">
              <a:latin typeface="Segoe UI"/>
              <a:ea typeface="+mn-lt"/>
              <a:cs typeface="+mn-lt"/>
            </a:endParaRPr>
          </a:p>
          <a:p>
            <a:pPr lvl="1">
              <a:spcBef>
                <a:spcPts val="588"/>
              </a:spcBef>
              <a:spcAft>
                <a:spcPts val="588"/>
              </a:spcAft>
            </a:pPr>
            <a:r>
              <a:rPr lang="en-US" dirty="0">
                <a:latin typeface="Segoe UI"/>
                <a:cs typeface="Segoe UI"/>
              </a:rPr>
              <a:t>Built to support global scale, reliability and availability.</a:t>
            </a:r>
            <a:endParaRPr lang="en-US">
              <a:latin typeface="Segoe UI"/>
              <a:ea typeface="+mn-lt"/>
              <a:cs typeface="+mn-lt"/>
            </a:endParaRPr>
          </a:p>
          <a:p>
            <a:pPr lvl="1">
              <a:spcBef>
                <a:spcPts val="588"/>
              </a:spcBef>
              <a:spcAft>
                <a:spcPts val="588"/>
              </a:spcAft>
            </a:pPr>
            <a:r>
              <a:rPr lang="en-US" dirty="0">
                <a:latin typeface="Segoe UI"/>
                <a:cs typeface="Segoe UI"/>
              </a:rPr>
              <a:t>Backed by a 99.99% SLA for Azure AD Premium or Basic</a:t>
            </a:r>
            <a:endParaRPr lang="en-US">
              <a:latin typeface="Segoe UI"/>
              <a:ea typeface="Calibri"/>
              <a:cs typeface="Calibri"/>
            </a:endParaRPr>
          </a:p>
          <a:p>
            <a:r>
              <a:rPr lang="en-US" sz="3600" dirty="0">
                <a:solidFill>
                  <a:srgbClr val="00B0F0"/>
                </a:solidFill>
                <a:latin typeface="Segoe UI"/>
                <a:ea typeface="+mn-lt"/>
                <a:cs typeface="+mn-lt"/>
              </a:rPr>
              <a:t>What can I do with it?</a:t>
            </a:r>
            <a:endParaRPr lang="en-US" sz="3600">
              <a:solidFill>
                <a:srgbClr val="00B0F0"/>
              </a:solidFill>
              <a:latin typeface="Segoe UI"/>
              <a:ea typeface="Calibri" panose="020F0502020204030204"/>
              <a:cs typeface="Calibri" panose="020F0502020204030204"/>
            </a:endParaRPr>
          </a:p>
          <a:p>
            <a:pPr lvl="1"/>
            <a:r>
              <a:rPr lang="en-US" dirty="0">
                <a:latin typeface="Segoe UI"/>
                <a:ea typeface="+mn-lt"/>
                <a:cs typeface="+mn-lt"/>
              </a:rPr>
              <a:t>Manage users and access to cloud resources.</a:t>
            </a:r>
            <a:endParaRPr lang="en-US">
              <a:latin typeface="Segoe UI"/>
              <a:ea typeface="Calibri"/>
              <a:cs typeface="Calibri"/>
            </a:endParaRPr>
          </a:p>
          <a:p>
            <a:pPr lvl="1"/>
            <a:r>
              <a:rPr lang="en-US" dirty="0">
                <a:latin typeface="Segoe UI"/>
                <a:ea typeface="+mn-lt"/>
                <a:cs typeface="+mn-lt"/>
              </a:rPr>
              <a:t>Extend your on premise Active Directory to the cloud.</a:t>
            </a:r>
            <a:endParaRPr lang="en-US">
              <a:latin typeface="Segoe UI"/>
              <a:ea typeface="Calibri"/>
              <a:cs typeface="Calibri"/>
            </a:endParaRPr>
          </a:p>
          <a:p>
            <a:pPr lvl="1"/>
            <a:r>
              <a:rPr lang="en-US" dirty="0">
                <a:latin typeface="Segoe UI"/>
                <a:ea typeface="+mn-lt"/>
                <a:cs typeface="+mn-lt"/>
              </a:rPr>
              <a:t>Provide single-sign-on (SSO) across your cloud applications.</a:t>
            </a:r>
            <a:endParaRPr lang="en-US">
              <a:latin typeface="Segoe UI"/>
              <a:ea typeface="Calibri"/>
              <a:cs typeface="Calibri"/>
            </a:endParaRPr>
          </a:p>
          <a:p>
            <a:pPr lvl="1"/>
            <a:r>
              <a:rPr lang="en-US" dirty="0">
                <a:latin typeface="Segoe UI"/>
                <a:ea typeface="+mn-lt"/>
                <a:cs typeface="+mn-lt"/>
              </a:rPr>
              <a:t>Reduce risks by enabling multi-factor authentication.</a:t>
            </a:r>
          </a:p>
          <a:p>
            <a:pPr lvl="1"/>
            <a:r>
              <a:rPr lang="en-US" dirty="0">
                <a:latin typeface="Segoe UI"/>
                <a:ea typeface="+mn-lt"/>
                <a:cs typeface="+mn-lt"/>
              </a:rPr>
              <a:t>Support development’s need to build secure directory integrated applications for the enterprise.</a:t>
            </a:r>
            <a:endParaRPr lang="en-US" dirty="0">
              <a:latin typeface="Segoe UI"/>
              <a:ea typeface="Calibri"/>
              <a:cs typeface="Calibri"/>
            </a:endParaRPr>
          </a:p>
          <a:p>
            <a:endParaRPr lang="en-US" dirty="0">
              <a:latin typeface="Segoe UI"/>
              <a:ea typeface="+mn-lt"/>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4" name="Title 1">
            <a:extLst>
              <a:ext uri="{FF2B5EF4-FFF2-40B4-BE49-F238E27FC236}">
                <a16:creationId xmlns:a16="http://schemas.microsoft.com/office/drawing/2014/main" id="{FB6A2DBF-650C-7C48-D2FB-6A2D4889D431}"/>
              </a:ext>
            </a:extLst>
          </p:cNvPr>
          <p:cNvSpPr>
            <a:spLocks noGrp="1"/>
          </p:cNvSpPr>
          <p:nvPr>
            <p:ph type="title"/>
          </p:nvPr>
        </p:nvSpPr>
        <p:spPr>
          <a:xfrm>
            <a:off x="664029" y="149987"/>
            <a:ext cx="10515600" cy="1325563"/>
          </a:xfrm>
        </p:spPr>
        <p:txBody>
          <a:bodyPr>
            <a:normAutofit/>
          </a:bodyPr>
          <a:lstStyle/>
          <a:p>
            <a:r>
              <a:rPr lang="en-US" sz="4000" b="1" dirty="0">
                <a:solidFill>
                  <a:srgbClr val="002060"/>
                </a:solidFill>
                <a:latin typeface="Segoe UI"/>
                <a:cs typeface="Segoe UI"/>
              </a:rPr>
              <a:t>Azure Active Directory Integration</a:t>
            </a:r>
            <a:br>
              <a:rPr lang="en-US" sz="4000" dirty="0">
                <a:latin typeface="Impact"/>
              </a:rPr>
            </a:br>
            <a:r>
              <a:rPr lang="en-US" sz="2800" b="1" dirty="0">
                <a:solidFill>
                  <a:srgbClr val="7030A0"/>
                </a:solidFill>
                <a:latin typeface="Segoe UI"/>
                <a:cs typeface="Segoe UI"/>
              </a:rPr>
              <a:t> </a:t>
            </a:r>
          </a:p>
        </p:txBody>
      </p:sp>
    </p:spTree>
    <p:extLst>
      <p:ext uri="{BB962C8B-B14F-4D97-AF65-F5344CB8AC3E}">
        <p14:creationId xmlns:p14="http://schemas.microsoft.com/office/powerpoint/2010/main" val="1779313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a:bodyPr>
          <a:lstStyle/>
          <a:p>
            <a:r>
              <a:rPr lang="en-US" sz="4000" b="1" dirty="0">
                <a:solidFill>
                  <a:srgbClr val="002060"/>
                </a:solidFill>
                <a:latin typeface="Segoe UI"/>
                <a:cs typeface="Segoe UI"/>
              </a:rPr>
              <a:t>Azure Active Directory Integration</a:t>
            </a:r>
            <a:br>
              <a:rPr lang="en-US" sz="4000" dirty="0">
                <a:latin typeface="Impact"/>
              </a:rPr>
            </a:br>
            <a:r>
              <a:rPr lang="en-US" sz="2800" b="1" dirty="0">
                <a:solidFill>
                  <a:srgbClr val="7030A0"/>
                </a:solidFill>
                <a:latin typeface="Segoe UI"/>
                <a:cs typeface="Segoe UI"/>
              </a:rPr>
              <a:t>Why use Azure AD and ARO?</a:t>
            </a: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a:latin typeface="Segoe UI"/>
                <a:cs typeface="Segoe UI"/>
              </a:rPr>
              <a:t>Integrating Azure AD with ARO allows users to login to the ARO Web Console using their Microsoft credentials</a:t>
            </a:r>
            <a:endParaRPr lang="en-US" dirty="0">
              <a:latin typeface="Segoe UI"/>
              <a:cs typeface="Segoe UI"/>
            </a:endParaRPr>
          </a:p>
          <a:p>
            <a:r>
              <a:rPr lang="en-US">
                <a:latin typeface="Segoe UI"/>
                <a:ea typeface="+mn-lt"/>
                <a:cs typeface="Calibri"/>
              </a:rPr>
              <a:t>Applications registered in an Azure Active Directory (Azure AD) tenant are, by default, available to all users of the tenant who authenticate successfully. Azure AD allows tenant administrators and developers to restrict an app to a specific set of users or security groups in the tenant</a:t>
            </a:r>
            <a:endParaRPr lang="en-US" dirty="0">
              <a:latin typeface="Segoe UI"/>
              <a:ea typeface="+mn-lt"/>
              <a:cs typeface="Calibr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865354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#8</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Azure Active Directory Integration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Integrate Azure AD with ARO</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Demonstrate that you have an option to login to the ARO Web Console using Azure AD</a:t>
            </a:r>
            <a:endParaRPr lang="en-US" sz="2800" dirty="0">
              <a:latin typeface="Segoe UI" panose="020B0502040204020203" pitchFamily="34" charset="0"/>
              <a:cs typeface="Segoe UI" panose="020B0502040204020203" pitchFamily="34" charset="0"/>
            </a:endParaRPr>
          </a:p>
          <a:p>
            <a:pPr lvl="2"/>
            <a:endParaRPr lang="en-US" sz="2400" dirty="0">
              <a:latin typeface="Segoe UI" panose="020B0502040204020203" pitchFamily="34" charset="0"/>
              <a:ea typeface="+mn-lt"/>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5" descr="Graphical user interface, text&#10;&#10;Description automatically generated">
            <a:extLst>
              <a:ext uri="{FF2B5EF4-FFF2-40B4-BE49-F238E27FC236}">
                <a16:creationId xmlns:a16="http://schemas.microsoft.com/office/drawing/2014/main" id="{B978A1D2-9A46-5D2E-6A0F-A82A0F24F6F2}"/>
              </a:ext>
            </a:extLst>
          </p:cNvPr>
          <p:cNvPicPr>
            <a:picLocks noChangeAspect="1"/>
          </p:cNvPicPr>
          <p:nvPr/>
        </p:nvPicPr>
        <p:blipFill>
          <a:blip r:embed="rId4"/>
          <a:stretch>
            <a:fillRect/>
          </a:stretch>
        </p:blipFill>
        <p:spPr>
          <a:xfrm>
            <a:off x="5175045" y="2707474"/>
            <a:ext cx="6831780" cy="4335375"/>
          </a:xfrm>
          <a:prstGeom prst="rect">
            <a:avLst/>
          </a:prstGeom>
        </p:spPr>
      </p:pic>
      <p:sp>
        <p:nvSpPr>
          <p:cNvPr id="8" name="TextBox 7">
            <a:extLst>
              <a:ext uri="{FF2B5EF4-FFF2-40B4-BE49-F238E27FC236}">
                <a16:creationId xmlns:a16="http://schemas.microsoft.com/office/drawing/2014/main" id="{F711B98E-FD61-D27A-AB60-27D323D16F95}"/>
              </a:ext>
            </a:extLst>
          </p:cNvPr>
          <p:cNvSpPr txBox="1"/>
          <p:nvPr/>
        </p:nvSpPr>
        <p:spPr>
          <a:xfrm>
            <a:off x="2544097" y="4891548"/>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DF0D10A6-100D-980E-6080-BFA0FDADAD9D}"/>
              </a:ext>
            </a:extLst>
          </p:cNvPr>
          <p:cNvSpPr txBox="1"/>
          <p:nvPr/>
        </p:nvSpPr>
        <p:spPr>
          <a:xfrm>
            <a:off x="827957" y="4610099"/>
            <a:ext cx="46465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Segoe UI"/>
                <a:ea typeface="Calibri"/>
                <a:cs typeface="Calibri"/>
              </a:rPr>
              <a:t>This is what your ARO Web Console should look like after successfully integrating Azure AD with your ARO cluster</a:t>
            </a:r>
            <a:endParaRPr lang="en-US">
              <a:latin typeface="Segoe UI"/>
              <a:cs typeface="Segoe UI"/>
            </a:endParaRPr>
          </a:p>
        </p:txBody>
      </p:sp>
      <p:sp>
        <p:nvSpPr>
          <p:cNvPr id="10" name="TextBox 9">
            <a:extLst>
              <a:ext uri="{FF2B5EF4-FFF2-40B4-BE49-F238E27FC236}">
                <a16:creationId xmlns:a16="http://schemas.microsoft.com/office/drawing/2014/main" id="{2A5201ED-2A4F-2E57-274E-D22E563BCF98}"/>
              </a:ext>
            </a:extLst>
          </p:cNvPr>
          <p:cNvSpPr txBox="1"/>
          <p:nvPr/>
        </p:nvSpPr>
        <p:spPr>
          <a:xfrm>
            <a:off x="208935" y="73741"/>
            <a:ext cx="614516" cy="368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44579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sz="7050" dirty="0">
                <a:ln w="3175">
                  <a:noFill/>
                </a:ln>
                <a:solidFill>
                  <a:schemeClr val="bg1"/>
                </a:solidFill>
                <a:latin typeface="Segoe UI Light"/>
                <a:ea typeface="+mn-ea"/>
                <a:cs typeface="Segoe UI Light"/>
              </a:rPr>
              <a:t>Container Review</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mn-ea"/>
                <a:cs typeface="Segoe UI Light"/>
              </a:rPr>
              <a:t>What is a container?</a:t>
            </a:r>
            <a:endParaRPr lang="en-US" sz="7050" dirty="0">
              <a:ea typeface="+mn-ea"/>
              <a:cs typeface="Calibr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63422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825884"/>
          </a:xfrm>
        </p:spPr>
        <p:txBody>
          <a:bodyPr/>
          <a:lstStyle/>
          <a:p>
            <a:pPr algn="ctr"/>
            <a:r>
              <a:rPr lang="en-US" sz="7050" dirty="0">
                <a:ln w="3175">
                  <a:noFill/>
                </a:ln>
                <a:solidFill>
                  <a:schemeClr val="bg1"/>
                </a:solidFill>
                <a:latin typeface="Segoe UI Light"/>
                <a:ea typeface="+mn-ea"/>
                <a:cs typeface="Segoe UI Light"/>
              </a:rPr>
              <a:t>Azure Service Operator</a:t>
            </a:r>
            <a:br>
              <a:rPr lang="en-US" sz="7050" dirty="0">
                <a:ln w="3175">
                  <a:noFill/>
                </a:ln>
                <a:latin typeface="Segoe UI Light" panose="020B0502040204020203" pitchFamily="34" charset="0"/>
                <a:ea typeface="+mn-ea"/>
                <a:cs typeface="Segoe UI Light" panose="020B0502040204020203" pitchFamily="34" charset="0"/>
              </a:rPr>
            </a:br>
            <a:r>
              <a:rPr lang="en-US" sz="4800" dirty="0">
                <a:ln w="3175">
                  <a:noFill/>
                </a:ln>
                <a:solidFill>
                  <a:srgbClr val="9966FF"/>
                </a:solidFill>
                <a:latin typeface="Segoe UI Light"/>
                <a:ea typeface="+mn-ea"/>
                <a:cs typeface="Segoe UI Light"/>
              </a:rPr>
              <a:t>Connect ARO clusters to Azure services</a:t>
            </a:r>
            <a:endParaRPr lang="en-US" sz="4800" dirty="0">
              <a:ln w="3175">
                <a:noFill/>
              </a:ln>
              <a:latin typeface="Segoe UI Light"/>
              <a:ea typeface="+mn-ea"/>
              <a:cs typeface="Segoe U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695496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#9</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Azure Service Operator Connection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Install Azure Service Operator to your ARO cluster</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Demonstrate that the Azure Service Operator has been installed in your ARO cluster</a:t>
            </a:r>
            <a:endParaRPr lang="en-US" sz="2800" dirty="0">
              <a:latin typeface="Segoe UI" panose="020B0502040204020203" pitchFamily="34" charset="0"/>
              <a:cs typeface="Segoe UI" panose="020B0502040204020203" pitchFamily="34" charset="0"/>
            </a:endParaRPr>
          </a:p>
          <a:p>
            <a:pPr lvl="1"/>
            <a:endParaRPr lang="en-US" sz="28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1071797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9175"/>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Thank You for Attending!</a:t>
            </a:r>
            <a:br>
              <a:rPr lang="en-US" dirty="0">
                <a:ln w="3175">
                  <a:noFill/>
                </a:ln>
                <a:solidFill>
                  <a:srgbClr val="9966FF"/>
                </a:solidFill>
                <a:latin typeface="Segoe UI" panose="020B0502040204020203" pitchFamily="34" charset="0"/>
                <a:ea typeface="+mn-ea"/>
                <a:cs typeface="Segoe UI" panose="020B0502040204020203" pitchFamily="34" charset="0"/>
              </a:rPr>
            </a:br>
            <a:r>
              <a:rPr lang="en-US" dirty="0">
                <a:solidFill>
                  <a:srgbClr val="FFC000"/>
                </a:solidFill>
                <a:latin typeface="+mn-lt"/>
                <a:hlinkClick r:id="rId3">
                  <a:extLst>
                    <a:ext uri="{A12FA001-AC4F-418D-AE19-62706E023703}">
                      <ahyp:hlinkClr xmlns:ahyp="http://schemas.microsoft.com/office/drawing/2018/hyperlinkcolor" val="tx"/>
                    </a:ext>
                  </a:extLst>
                </a:hlinkClick>
              </a:rPr>
              <a:t>https://aka.ms/wth</a:t>
            </a:r>
            <a:r>
              <a:rPr lang="en-US" dirty="0">
                <a:solidFill>
                  <a:srgbClr val="FFC000"/>
                </a:solidFill>
                <a:latin typeface="+mn-lt"/>
              </a:rPr>
              <a:t> </a:t>
            </a:r>
            <a:endParaRPr lang="en-US" dirty="0">
              <a:solidFill>
                <a:srgbClr val="FFC000"/>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73829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4.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s" id="{7B85BCE9-215D-8C46-8ACB-74C8D0D02ED3}" vid="{7B04070A-938B-1049-B37C-D60D8CA83A2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5683</Words>
  <Application>Microsoft Office PowerPoint</Application>
  <PresentationFormat>Widescreen</PresentationFormat>
  <Paragraphs>740</Paragraphs>
  <Slides>72</Slides>
  <Notes>72</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72</vt:i4>
      </vt:variant>
    </vt:vector>
  </HeadingPairs>
  <TitlesOfParts>
    <vt:vector size="93" baseType="lpstr">
      <vt:lpstr>Arial</vt:lpstr>
      <vt:lpstr>Calibri</vt:lpstr>
      <vt:lpstr>Calibri Light</vt:lpstr>
      <vt:lpstr>Consolas</vt:lpstr>
      <vt:lpstr>Courier New</vt:lpstr>
      <vt:lpstr>Impact</vt:lpstr>
      <vt:lpstr>Lucida Grande</vt:lpstr>
      <vt:lpstr>Noto Sans Symbols</vt:lpstr>
      <vt:lpstr>Noto Symbol</vt:lpstr>
      <vt:lpstr>Quattrocento Sans</vt:lpstr>
      <vt:lpstr>Segoe UI</vt:lpstr>
      <vt:lpstr>Segoe UI Light</vt:lpstr>
      <vt:lpstr>Segoe UI Semilight</vt:lpstr>
      <vt:lpstr>Source Sans Pro</vt:lpstr>
      <vt:lpstr>Verdana</vt:lpstr>
      <vt:lpstr>Wingdings</vt:lpstr>
      <vt:lpstr>2_Office Theme</vt:lpstr>
      <vt:lpstr>1_5-30660_TR21_BO_CT_Template</vt:lpstr>
      <vt:lpstr>WHITE TEMPLATE</vt:lpstr>
      <vt:lpstr>2_DARK GRAY TEMPLATE</vt:lpstr>
      <vt:lpstr>2_Office Theme</vt:lpstr>
      <vt:lpstr>Intro To Azure RedHat OpenShift</vt:lpstr>
      <vt:lpstr>PowerPoint Presentation</vt:lpstr>
      <vt:lpstr>Challenge Scenario</vt:lpstr>
      <vt:lpstr>Ratings App</vt:lpstr>
      <vt:lpstr>Journey to ARO Here's our roadmap for the hack</vt:lpstr>
      <vt:lpstr>Challenge Zero Get your machines ready!</vt:lpstr>
      <vt:lpstr>Container Review What is a container?</vt:lpstr>
      <vt:lpstr>PowerPoint Presentation</vt:lpstr>
      <vt:lpstr>PowerPoint Presentation</vt:lpstr>
      <vt:lpstr>PowerPoint Presentation</vt:lpstr>
      <vt:lpstr>PowerPoint Presentation</vt:lpstr>
      <vt:lpstr>Container Review What is a container orchestrator?</vt:lpstr>
      <vt:lpstr>PowerPoint Presentation</vt:lpstr>
      <vt:lpstr>PowerPoint Presentation</vt:lpstr>
      <vt:lpstr>PowerPoint Presentation</vt:lpstr>
      <vt:lpstr>What is a container orchestrator?</vt:lpstr>
      <vt:lpstr>Kubernetes is a Container Orchestrator!</vt:lpstr>
      <vt:lpstr>Kubernetes has a “Control Plane” &amp; Cluster of “Nodes”</vt:lpstr>
      <vt:lpstr>What is Azure Red Hat OpenShift?</vt:lpstr>
      <vt:lpstr>What is ARO? ARO Overview</vt:lpstr>
      <vt:lpstr>What is ARO? ARO Architecture</vt:lpstr>
      <vt:lpstr>What is ARO? ARO Security</vt:lpstr>
      <vt:lpstr>What is ARO? ARO vs. Kubernetes</vt:lpstr>
      <vt:lpstr>Challenge #1 Let’s deploy an ARO cluster!</vt:lpstr>
      <vt:lpstr>Deploying an Application</vt:lpstr>
      <vt:lpstr>Where do the containers go?</vt:lpstr>
      <vt:lpstr>Introducing... Pods!</vt:lpstr>
      <vt:lpstr>Challenge #2 Let’s deploy an application to our cluster!</vt:lpstr>
      <vt:lpstr>Logging and Metrics</vt:lpstr>
      <vt:lpstr>Monitoring options   for ARO</vt:lpstr>
      <vt:lpstr>Container Insights</vt:lpstr>
      <vt:lpstr>ARO Monitoring stack</vt:lpstr>
      <vt:lpstr>Log Analytics to Review Cluster and Application Logs</vt:lpstr>
      <vt:lpstr>Challenge #3 Let’s explore logs and metrics!</vt:lpstr>
      <vt:lpstr>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#4 Let's deploy a database!</vt:lpstr>
      <vt:lpstr>Configuration</vt:lpstr>
      <vt:lpstr>Configuration Environment Variables</vt:lpstr>
      <vt:lpstr>PowerPoint Presentation</vt:lpstr>
      <vt:lpstr>Challenge #5 Configuration</vt:lpstr>
      <vt:lpstr>Networking Pod Traffic and Policies</vt:lpstr>
      <vt:lpstr>Networking Pod Traffic</vt:lpstr>
      <vt:lpstr>Networking Network Policies</vt:lpstr>
      <vt:lpstr>Networking Network Policies</vt:lpstr>
      <vt:lpstr>Challenge #6 Let's deploy some Network Policies!</vt:lpstr>
      <vt:lpstr>Scaling Scaling your deployments</vt:lpstr>
      <vt:lpstr>PowerPoint Presentation</vt:lpstr>
      <vt:lpstr>Challenge #7 Scaling</vt:lpstr>
      <vt:lpstr>Azure Active Directory Integrate Azure AD with ARO</vt:lpstr>
      <vt:lpstr>Azure Active Directory Integration  </vt:lpstr>
      <vt:lpstr>Azure Active Directory Integration Why use Azure AD and ARO?</vt:lpstr>
      <vt:lpstr>Challenge #8 Azure Active Directory Integration</vt:lpstr>
      <vt:lpstr>Azure Service Operator Connect ARO clusters to Azure services</vt:lpstr>
      <vt:lpstr>Challenge #9 Azure Service Operator Connection</vt:lpstr>
      <vt:lpstr>Thank You for Attending! https://aka.ms/wth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&lt;Insert Hack Name Here&gt;</dc:title>
  <dc:creator/>
  <cp:lastModifiedBy/>
  <cp:revision>692</cp:revision>
  <dcterms:created xsi:type="dcterms:W3CDTF">2022-05-07T20:57:19Z</dcterms:created>
  <dcterms:modified xsi:type="dcterms:W3CDTF">2023-02-09T21:41:39Z</dcterms:modified>
</cp:coreProperties>
</file>